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9"/>
  </p:notesMasterIdLst>
  <p:handoutMasterIdLst>
    <p:handoutMasterId r:id="rId30"/>
  </p:handoutMasterIdLst>
  <p:sldIdLst>
    <p:sldId id="257" r:id="rId4"/>
    <p:sldId id="256" r:id="rId5"/>
    <p:sldId id="275" r:id="rId6"/>
    <p:sldId id="270" r:id="rId7"/>
    <p:sldId id="272" r:id="rId8"/>
    <p:sldId id="273" r:id="rId9"/>
    <p:sldId id="271" r:id="rId10"/>
    <p:sldId id="276" r:id="rId11"/>
    <p:sldId id="263" r:id="rId12"/>
    <p:sldId id="265" r:id="rId13"/>
    <p:sldId id="267" r:id="rId14"/>
    <p:sldId id="260" r:id="rId15"/>
    <p:sldId id="266" r:id="rId16"/>
    <p:sldId id="261" r:id="rId17"/>
    <p:sldId id="262" r:id="rId18"/>
    <p:sldId id="269" r:id="rId19"/>
    <p:sldId id="277" r:id="rId20"/>
    <p:sldId id="278" r:id="rId21"/>
    <p:sldId id="280" r:id="rId22"/>
    <p:sldId id="283" r:id="rId23"/>
    <p:sldId id="268" r:id="rId24"/>
    <p:sldId id="274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5" autoAdjust="0"/>
  </p:normalViewPr>
  <p:slideViewPr>
    <p:cSldViewPr snapToGrid="0">
      <p:cViewPr varScale="1">
        <p:scale>
          <a:sx n="96" d="100"/>
          <a:sy n="96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B6740-E967-47B3-9F3D-4798357EFCBD}" type="datetime1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020B0-74C5-4C59-83E1-0B7B2228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8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2D38A-3B67-405E-B326-563372B7F071}" type="datetime1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4DF6-102B-4831-BF40-A0325113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3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7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The parameters </a:t>
            </a:r>
            <a:r>
              <a:rPr lang="en-US" dirty="0" smtClean="0">
                <a:latin typeface="Symbol" panose="05050102010706020507" pitchFamily="18" charset="2"/>
              </a:rPr>
              <a:t>alpha </a:t>
            </a:r>
            <a:r>
              <a:rPr lang="en-US" dirty="0" smtClean="0">
                <a:latin typeface="Times New Roman" panose="02020603050405020304" pitchFamily="18" charset="0"/>
              </a:rPr>
              <a:t>and </a:t>
            </a:r>
            <a:r>
              <a:rPr lang="en-US" dirty="0" smtClean="0">
                <a:latin typeface="Symbol" panose="05050102010706020507" pitchFamily="18" charset="2"/>
              </a:rPr>
              <a:t>beta </a:t>
            </a:r>
            <a:r>
              <a:rPr lang="en-US" dirty="0" smtClean="0">
                <a:latin typeface="Times New Roman" panose="02020603050405020304" pitchFamily="18" charset="0"/>
              </a:rPr>
              <a:t>are corpus level</a:t>
            </a:r>
            <a:r>
              <a:rPr lang="en-US" baseline="0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parameters, assumed to be sampled once in the process of generating a corpus.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010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3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4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9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8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3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1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36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9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3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3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8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8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3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6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A7FC-2BAF-46CA-9C8E-FA8F8C54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4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1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tmath.wu.ac.at/" TargetMode="External"/><Relationship Id="rId5" Type="http://schemas.openxmlformats.org/officeDocument/2006/relationships/hyperlink" Target="http://videolectures.net/mlss09uk_blei_tm/" TargetMode="Externa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447685" y="1123537"/>
            <a:ext cx="5841148" cy="1330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irichlet Allocation (LDA)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85" y="2617689"/>
            <a:ext cx="584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review of topic modeling and customer interactions application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http://qph.is.quoracdn.net/main-qimg-bb29cbfc550e07a638e1d5cd1b5c9c5f?convert_to_webp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81" y="2765757"/>
            <a:ext cx="1613677" cy="139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cburton.net/blog/joy-of-tm/images/image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63" y="1196665"/>
            <a:ext cx="2775923" cy="16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nngroup.com/media/editor/2012/11/18/wordle-word-cloud-applicatio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52" y="3203960"/>
            <a:ext cx="3344248" cy="19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488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Generative Model &amp; The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osterior Distribution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48" y="979276"/>
            <a:ext cx="5076927" cy="285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89" y="3678262"/>
            <a:ext cx="5144485" cy="26492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79503" y="678272"/>
            <a:ext cx="6514254" cy="779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Each doc is a random mixture of corpus-wide topics and each word is drawn from one of those topics. This assumes topics exists outside of the doc collection. Each topic is a distribution over fixed vocabulary. 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5479503" y="4192276"/>
            <a:ext cx="6514255" cy="2202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u="sng" dirty="0" smtClean="0"/>
              <a:t>Posterior Distribution</a:t>
            </a:r>
            <a:r>
              <a:rPr lang="en-US" sz="1400" dirty="0"/>
              <a:t>: </a:t>
            </a:r>
            <a:r>
              <a:rPr lang="en-US" sz="1400" dirty="0" smtClean="0"/>
              <a:t>Conditional </a:t>
            </a:r>
            <a:r>
              <a:rPr lang="en-US" sz="1400" dirty="0"/>
              <a:t>distribution of all </a:t>
            </a:r>
            <a:r>
              <a:rPr lang="en-US" sz="1400" dirty="0" smtClean="0"/>
              <a:t>latent </a:t>
            </a:r>
            <a:r>
              <a:rPr lang="en-US" sz="1400" dirty="0"/>
              <a:t>variables given the observations which are in this case </a:t>
            </a:r>
            <a:r>
              <a:rPr lang="en-US" sz="1400" dirty="0" smtClean="0"/>
              <a:t>are each of the </a:t>
            </a:r>
            <a:r>
              <a:rPr lang="en-US" sz="1400" dirty="0"/>
              <a:t>words of the </a:t>
            </a:r>
            <a:r>
              <a:rPr lang="en-US" sz="1400" dirty="0" smtClean="0"/>
              <a:t>documents. However, we actually only observe the docs and therefore must infer the underlying topic structure.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Goal is to infer the underlying topic structure, given documents being considered/observed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What are the topics generated under these assumptions?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What are the distribution over terms that generated these topics?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For each document, what is the distributions over topics associated with that document?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For each word, which topic generated each word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Conditional distribution of all of these latent variables given the observations which are the words in the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n-US" sz="1400" dirty="0" smtClean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842164" y="1068247"/>
            <a:ext cx="637339" cy="9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1"/>
          </p:cNvCxnSpPr>
          <p:nvPr/>
        </p:nvCxnSpPr>
        <p:spPr>
          <a:xfrm flipH="1" flipV="1">
            <a:off x="4748645" y="4946779"/>
            <a:ext cx="730858" cy="346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479503" y="2060687"/>
            <a:ext cx="6501001" cy="15644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u="sng" dirty="0" smtClean="0"/>
              <a:t>Generative Process</a:t>
            </a:r>
            <a:r>
              <a:rPr lang="en-US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First</a:t>
            </a:r>
            <a:r>
              <a:rPr lang="en-US" sz="1400" dirty="0"/>
              <a:t>, choose a distribution over </a:t>
            </a:r>
            <a:r>
              <a:rPr lang="en-US" sz="1400" dirty="0" smtClean="0"/>
              <a:t>topics </a:t>
            </a:r>
            <a:r>
              <a:rPr lang="en-US" sz="1400" dirty="0"/>
              <a:t>(drawn from a Dirichlet </a:t>
            </a:r>
            <a:r>
              <a:rPr lang="en-US" sz="1400" dirty="0" smtClean="0"/>
              <a:t>distribution where yellow, pink, green, and blue have some probabilities)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Then</a:t>
            </a:r>
            <a:r>
              <a:rPr lang="en-US" sz="1400" dirty="0"/>
              <a:t>, </a:t>
            </a:r>
            <a:r>
              <a:rPr lang="en-US" sz="1400" dirty="0" smtClean="0"/>
              <a:t>repeatedly draw </a:t>
            </a:r>
            <a:r>
              <a:rPr lang="en-US" sz="1400" dirty="0"/>
              <a:t>a </a:t>
            </a:r>
            <a:r>
              <a:rPr lang="en-US" sz="1400" dirty="0" smtClean="0"/>
              <a:t>word (color) from </a:t>
            </a:r>
            <a:r>
              <a:rPr lang="en-US" sz="1400" dirty="0"/>
              <a:t>each </a:t>
            </a:r>
            <a:r>
              <a:rPr lang="en-US" sz="1400" dirty="0" smtClean="0"/>
              <a:t>distribution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Next, lookup what each word topic it belongs to by the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Finally, choose the word from that distribution </a:t>
            </a:r>
            <a:endParaRPr lang="en-US" sz="1400" dirty="0"/>
          </a:p>
        </p:txBody>
      </p:sp>
      <p:sp>
        <p:nvSpPr>
          <p:cNvPr id="18" name="Down Arrow 17"/>
          <p:cNvSpPr/>
          <p:nvPr/>
        </p:nvSpPr>
        <p:spPr>
          <a:xfrm>
            <a:off x="8403669" y="1580021"/>
            <a:ext cx="665922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390416" y="3713181"/>
            <a:ext cx="665922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422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to Latent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Dirichlet 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(LDA)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11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81400" y="1317270"/>
            <a:ext cx="8293100" cy="11983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generative probabilistic model for collections of discrete data such as text corpora. LDA is a three-level hierarchical Bayesian model, in which each item of a collection is modeled as a finite mixture over an underlying set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latent topics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observed word originates from a topic that we do not directly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observe. Each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topic is, in turn, modeled as an infinite mixture over an underlying set of topic probabilities.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3099" y="1317270"/>
            <a:ext cx="2748825" cy="11983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Dirichlet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Allocation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099" y="2821198"/>
            <a:ext cx="2748825" cy="11983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used for?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81400" y="2821197"/>
            <a:ext cx="8293100" cy="11983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fitted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 can be used to estimate the similarity between documents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well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between a set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keywords using an additional layer of latent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which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referred to as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topics.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3099" y="4253245"/>
            <a:ext cx="2748825" cy="11983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is it related to text mining and other machine learning techniques?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81400" y="4253244"/>
            <a:ext cx="8293100" cy="11983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Topic models can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seen as classical text mining 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language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processing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tools. Fitting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topic models based on data structures from the text mining usually done by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problem of modeling text corpora and other collections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discrete data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the advantages of LDA over related latent variable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models 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that it provides well-defined inference procedures for previously unseen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(LSI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singular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decomposition)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LDA Graphical 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35153" y="3082882"/>
            <a:ext cx="626165" cy="5963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8865" y="2367264"/>
            <a:ext cx="4474440" cy="2442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" idx="6"/>
          </p:cNvCxnSpPr>
          <p:nvPr/>
        </p:nvCxnSpPr>
        <p:spPr>
          <a:xfrm>
            <a:off x="1561318" y="3381056"/>
            <a:ext cx="6559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17300" y="3082882"/>
            <a:ext cx="626165" cy="5963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43465" y="3381056"/>
            <a:ext cx="6559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99447" y="3082881"/>
            <a:ext cx="626165" cy="5963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25612" y="3364827"/>
            <a:ext cx="6559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81594" y="3082881"/>
            <a:ext cx="626165" cy="5963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68161" y="2367264"/>
            <a:ext cx="1282146" cy="2442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24436" y="3078417"/>
            <a:ext cx="626165" cy="5963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 flipH="1">
            <a:off x="5407759" y="3376591"/>
            <a:ext cx="17166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417964" y="3078417"/>
            <a:ext cx="626165" cy="5963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flipH="1">
            <a:off x="7750601" y="3376591"/>
            <a:ext cx="6673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87080" y="3709004"/>
            <a:ext cx="32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sz="2000" dirty="0"/>
              <a:t>α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69227" y="3709004"/>
            <a:ext cx="47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sz="2000" dirty="0" smtClean="0"/>
              <a:t>θ</a:t>
            </a:r>
            <a:r>
              <a:rPr lang="en-US" sz="2000" i="1" baseline="-25000" dirty="0" smtClean="0"/>
              <a:t>d</a:t>
            </a:r>
            <a:endParaRPr lang="en-US" sz="2000" i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545896" y="3709004"/>
            <a:ext cx="60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Z</a:t>
            </a:r>
            <a:r>
              <a:rPr lang="en-US" sz="2000" i="1" baseline="-25000" dirty="0" smtClean="0"/>
              <a:t>d,n</a:t>
            </a:r>
            <a:endParaRPr lang="en-US" sz="2000" i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4856035" y="3709004"/>
            <a:ext cx="71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/>
              <a:t>W</a:t>
            </a:r>
            <a:r>
              <a:rPr lang="en-US" sz="2000" i="1" baseline="-25000" dirty="0" smtClean="0"/>
              <a:t>d,n</a:t>
            </a:r>
            <a:endParaRPr lang="en-US" sz="2000" i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5516145" y="4038982"/>
            <a:ext cx="33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N</a:t>
            </a:r>
            <a:endParaRPr lang="en-US" sz="2000" i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3243827" y="2721410"/>
            <a:ext cx="2619457" cy="171319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85125" y="4409514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/>
              <a:t>D</a:t>
            </a:r>
            <a:endParaRPr lang="en-US" sz="2000" i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7793265" y="4443754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K</a:t>
            </a:r>
            <a:endParaRPr lang="en-US" sz="2000" i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7278651" y="3698614"/>
            <a:ext cx="56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β</a:t>
            </a:r>
            <a:r>
              <a:rPr lang="en-US" sz="2000" i="1" baseline="-25000" dirty="0" err="1" smtClean="0"/>
              <a:t>d,n</a:t>
            </a:r>
            <a:endParaRPr lang="en-US" sz="2000" i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8587275" y="3709004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sz="2000" i="1" dirty="0" smtClean="0"/>
              <a:t>η</a:t>
            </a:r>
            <a:endParaRPr lang="en-US" sz="2000" i="1" baseline="-25000" dirty="0"/>
          </a:p>
        </p:txBody>
      </p:sp>
      <p:sp>
        <p:nvSpPr>
          <p:cNvPr id="33" name="Down Arrow 32"/>
          <p:cNvSpPr/>
          <p:nvPr/>
        </p:nvSpPr>
        <p:spPr>
          <a:xfrm>
            <a:off x="1121246" y="1809426"/>
            <a:ext cx="248071" cy="472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79493" y="1257219"/>
            <a:ext cx="93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Dirichlet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18608" y="1095140"/>
            <a:ext cx="144623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Per-document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topic proportions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 =doc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4370" y="1082052"/>
            <a:ext cx="117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Per-word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topic assignment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94627" y="1124494"/>
            <a:ext cx="15914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(nth word in the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doc)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8378" y="1213587"/>
            <a:ext cx="1401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(Beta= distribution over terms)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94169" y="1288063"/>
            <a:ext cx="134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Topics hyperparameter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013" y="4881539"/>
            <a:ext cx="943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Graphical model representation of LDA. The boxes are “plates” representing replicates.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outer plate represents documents, while the inner plate represents the repeated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choice of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topics and words within a document.</a:t>
            </a:r>
          </a:p>
        </p:txBody>
      </p:sp>
      <p:sp>
        <p:nvSpPr>
          <p:cNvPr id="59" name="Down Arrow 58"/>
          <p:cNvSpPr/>
          <p:nvPr/>
        </p:nvSpPr>
        <p:spPr>
          <a:xfrm>
            <a:off x="2423334" y="1809425"/>
            <a:ext cx="248071" cy="472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725714" y="1810988"/>
            <a:ext cx="248071" cy="472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4970640" y="1805291"/>
            <a:ext cx="248071" cy="472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7385198" y="1805291"/>
            <a:ext cx="248071" cy="472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8641760" y="1813892"/>
            <a:ext cx="248071" cy="472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4" name="Straight Connector 1023"/>
          <p:cNvCxnSpPr/>
          <p:nvPr/>
        </p:nvCxnSpPr>
        <p:spPr>
          <a:xfrm>
            <a:off x="9437421" y="601730"/>
            <a:ext cx="8418" cy="5635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605372" y="787095"/>
            <a:ext cx="2340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/>
              <a:t>D = </a:t>
            </a:r>
            <a:r>
              <a:rPr lang="en-US" dirty="0" smtClean="0"/>
              <a:t>docs</a:t>
            </a:r>
          </a:p>
          <a:p>
            <a:r>
              <a:rPr lang="en-US" i="1" dirty="0"/>
              <a:t>N = </a:t>
            </a:r>
            <a:r>
              <a:rPr lang="en-US" dirty="0" smtClean="0"/>
              <a:t>words</a:t>
            </a:r>
            <a:endParaRPr lang="en-US" i="1" dirty="0"/>
          </a:p>
          <a:p>
            <a:r>
              <a:rPr lang="en-US" i="1" dirty="0" smtClean="0"/>
              <a:t>K = </a:t>
            </a:r>
            <a:r>
              <a:rPr lang="en-US" dirty="0" smtClean="0"/>
              <a:t>topics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437421" y="512279"/>
            <a:ext cx="1343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Plates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379379" y="1884495"/>
            <a:ext cx="626165" cy="5963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endCxn id="50" idx="0"/>
          </p:cNvCxnSpPr>
          <p:nvPr/>
        </p:nvCxnSpPr>
        <p:spPr>
          <a:xfrm flipH="1">
            <a:off x="9935790" y="2425957"/>
            <a:ext cx="564897" cy="384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9622707" y="2810524"/>
            <a:ext cx="626165" cy="5963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8" idx="4"/>
          </p:cNvCxnSpPr>
          <p:nvPr/>
        </p:nvCxnSpPr>
        <p:spPr>
          <a:xfrm flipH="1">
            <a:off x="10682207" y="2480842"/>
            <a:ext cx="0" cy="3399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5"/>
            <a:endCxn id="65" idx="0"/>
          </p:cNvCxnSpPr>
          <p:nvPr/>
        </p:nvCxnSpPr>
        <p:spPr>
          <a:xfrm>
            <a:off x="10913844" y="2393509"/>
            <a:ext cx="574041" cy="417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0376358" y="2811524"/>
            <a:ext cx="626165" cy="5963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1174802" y="2810523"/>
            <a:ext cx="626165" cy="5963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082578" y="1723746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Y</a:t>
            </a:r>
            <a:endParaRPr lang="en-US" sz="2000" i="1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9742491" y="3367773"/>
            <a:ext cx="4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/>
              <a:t>X</a:t>
            </a:r>
            <a:r>
              <a:rPr lang="en-US" sz="2000" i="1" baseline="-25000" dirty="0" smtClean="0"/>
              <a:t>1</a:t>
            </a:r>
            <a:endParaRPr lang="en-US" sz="2000" i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10481795" y="3359437"/>
            <a:ext cx="4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X</a:t>
            </a:r>
            <a:r>
              <a:rPr lang="en-US" sz="2000" i="1" baseline="-25000" dirty="0"/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298498" y="3359354"/>
            <a:ext cx="4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X</a:t>
            </a:r>
            <a:r>
              <a:rPr lang="en-US" sz="2000" i="1" baseline="-25000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490431" y="1459808"/>
            <a:ext cx="24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Graphical models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0369124" y="4395557"/>
            <a:ext cx="626165" cy="59634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0120532" y="4194502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Y</a:t>
            </a:r>
            <a:endParaRPr lang="en-US" sz="2000" i="1" baseline="-25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10695461" y="4998756"/>
            <a:ext cx="0" cy="3399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10389612" y="5329438"/>
            <a:ext cx="626165" cy="5963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974403" y="5547760"/>
            <a:ext cx="4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err="1" smtClean="0"/>
              <a:t>X</a:t>
            </a:r>
            <a:r>
              <a:rPr lang="en-US" sz="2000" i="1" baseline="-25000" dirty="0" err="1"/>
              <a:t>n</a:t>
            </a:r>
            <a:endParaRPr lang="en-US" sz="2000" i="1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9912843" y="5078553"/>
            <a:ext cx="1575041" cy="114574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1146056" y="5868362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/>
              <a:t>N</a:t>
            </a:r>
            <a:endParaRPr lang="en-US" sz="2000" i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0513276" y="3824219"/>
            <a:ext cx="35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i="1" dirty="0"/>
              <a:t>≡</a:t>
            </a:r>
            <a:endParaRPr lang="en-US" sz="2400" i="1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264044" y="5396121"/>
            <a:ext cx="298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Nodes are random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Edges denote possible dependence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 variables are shaded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Plates denote replicated structure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676" y="5392889"/>
            <a:ext cx="2697796" cy="919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494" y="5396121"/>
            <a:ext cx="3245801" cy="9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70428" y="4239142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4508" y="1094769"/>
            <a:ext cx="55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we select Z, we know what topic its coming from, then lookup the cell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Lookup in beta in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column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word and get the words probability from there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is why we have the observed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depend on all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beta’s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14725"/>
              </p:ext>
            </p:extLst>
          </p:nvPr>
        </p:nvGraphicFramePr>
        <p:xfrm>
          <a:off x="1101012" y="2116666"/>
          <a:ext cx="3200400" cy="25958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48419" y="926619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K</a:t>
            </a:r>
            <a:endParaRPr lang="en-US" sz="2000" i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601" y="3170206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V</a:t>
            </a:r>
            <a:endParaRPr lang="en-US" sz="2000" i="1" baseline="-25000" dirty="0"/>
          </a:p>
        </p:txBody>
      </p:sp>
      <p:sp>
        <p:nvSpPr>
          <p:cNvPr id="4" name="Right Brace 3"/>
          <p:cNvSpPr/>
          <p:nvPr/>
        </p:nvSpPr>
        <p:spPr>
          <a:xfrm rot="16200000">
            <a:off x="2468477" y="-3103"/>
            <a:ext cx="508000" cy="3172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0800000">
            <a:off x="518402" y="2105280"/>
            <a:ext cx="510298" cy="25302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05226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596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8939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4799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9679" y="4763144"/>
            <a:ext cx="76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…….…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0398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21814" y="2337619"/>
                <a:ext cx="1750031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814" y="2337619"/>
                <a:ext cx="1750031" cy="349326"/>
              </a:xfrm>
              <a:prstGeom prst="rect">
                <a:avLst/>
              </a:prstGeom>
              <a:blipFill rotWithShape="0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009213" y="2428996"/>
            <a:ext cx="2847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observing this word: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444" y="5080229"/>
            <a:ext cx="40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 topics which is a distribution over words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 words in the vocabulary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8575" y="2873463"/>
            <a:ext cx="71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/>
              <a:t>W</a:t>
            </a:r>
            <a:r>
              <a:rPr lang="en-US" sz="2000" i="1" baseline="-25000" dirty="0" smtClean="0"/>
              <a:t>d,n</a:t>
            </a:r>
            <a:endParaRPr lang="en-US" sz="2000" i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373490" y="1659929"/>
            <a:ext cx="60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Z</a:t>
            </a:r>
            <a:r>
              <a:rPr lang="en-US" sz="2000" i="1" baseline="-25000" dirty="0" smtClean="0"/>
              <a:t>d,n</a:t>
            </a:r>
            <a:endParaRPr lang="en-US" sz="20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07252" y="4326683"/>
                <a:ext cx="1305742" cy="784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52" y="4326683"/>
                <a:ext cx="1305742" cy="7846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263993" y="5126016"/>
            <a:ext cx="1638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Each topic coming from some distribution that is appropriate over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topics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Dirichlet) and is independent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29912" y="1159008"/>
            <a:ext cx="427383" cy="437322"/>
            <a:chOff x="2474843" y="2206487"/>
            <a:chExt cx="427383" cy="437322"/>
          </a:xfrm>
        </p:grpSpPr>
        <p:sp>
          <p:nvSpPr>
            <p:cNvPr id="35" name="Oval 34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29912" y="2339070"/>
            <a:ext cx="427383" cy="437322"/>
            <a:chOff x="2474843" y="2206487"/>
            <a:chExt cx="427383" cy="437322"/>
          </a:xfrm>
        </p:grpSpPr>
        <p:sp>
          <p:nvSpPr>
            <p:cNvPr id="39" name="Oval 38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009213" y="2732548"/>
            <a:ext cx="28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Wd,n is the observed word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Zd,n is an index from 1 to k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Beta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d,k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topics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529912" y="3681506"/>
            <a:ext cx="427383" cy="437322"/>
            <a:chOff x="2474843" y="2206487"/>
            <a:chExt cx="427383" cy="437322"/>
          </a:xfrm>
        </p:grpSpPr>
        <p:sp>
          <p:nvSpPr>
            <p:cNvPr id="44" name="Oval 43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04508" y="3666580"/>
            <a:ext cx="559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Joint probability of all the hidden and observed variables according to this model: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3643" y="704358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Matrix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0800000">
            <a:off x="6547749" y="4349631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02094" y="5192647"/>
            <a:ext cx="156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our documents, generate the topic proportion, using alpha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66567" y="5178504"/>
            <a:ext cx="1543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each doc, we have the words, drawn from the topic assignment from theta 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78682" y="4296955"/>
                <a:ext cx="1308371" cy="784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682" y="4296955"/>
                <a:ext cx="1308371" cy="784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6796546" y="4187991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00900" y="4179731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475524" y="4269784"/>
                <a:ext cx="1534779" cy="784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524" y="4269784"/>
                <a:ext cx="1534779" cy="7846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836431" y="4505914"/>
                <a:ext cx="1750031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431" y="4505914"/>
                <a:ext cx="1750031" cy="349326"/>
              </a:xfrm>
              <a:prstGeom prst="rect">
                <a:avLst/>
              </a:prstGeom>
              <a:blipFill rotWithShape="0">
                <a:blip r:embed="rId9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9971228" y="5192647"/>
            <a:ext cx="1500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observing this word, conditioned on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Beta’s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0800000">
            <a:off x="11305874" y="4297599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0800000">
            <a:off x="11471702" y="4280867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37379" y="4901643"/>
            <a:ext cx="61036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590531" y="4888386"/>
            <a:ext cx="61036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123252" y="4207979"/>
            <a:ext cx="1883854" cy="38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953500" y="3956380"/>
            <a:ext cx="2093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Comes from a Dirichlet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5" name="Straight Arrow Connector 1024"/>
          <p:cNvCxnSpPr>
            <a:stCxn id="35" idx="2"/>
          </p:cNvCxnSpPr>
          <p:nvPr/>
        </p:nvCxnSpPr>
        <p:spPr>
          <a:xfrm flipH="1">
            <a:off x="3581400" y="1377669"/>
            <a:ext cx="1948512" cy="16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Dirichlet Distribution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88" y="1857436"/>
            <a:ext cx="4834231" cy="3653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0200" y="1609959"/>
            <a:ext cx="50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Dirichlet distribution is an exponential family distribution over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simplex, i.e., positive vectors that sum to one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60139" y="1613220"/>
            <a:ext cx="427383" cy="437322"/>
            <a:chOff x="2474843" y="2206487"/>
            <a:chExt cx="427383" cy="437322"/>
          </a:xfrm>
        </p:grpSpPr>
        <p:sp>
          <p:nvSpPr>
            <p:cNvPr id="17" name="Oval 16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347" y="2181855"/>
            <a:ext cx="2755498" cy="7355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80200" y="3027596"/>
            <a:ext cx="50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Dirichlet is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conjugate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the multinomial. Given a multinomial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observation, the posterior distribution of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Dirichlet.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199" y="3799670"/>
            <a:ext cx="50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parameter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 controls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mean shape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sparsity of θ. Parameter α is a k-vector with components α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&gt;0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0200" y="4589666"/>
            <a:ext cx="50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topic proportions are a K dimensional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Dirichlet.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topics are a V dimensional Dirichlet.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075023" y="3077131"/>
            <a:ext cx="427383" cy="437322"/>
            <a:chOff x="2474843" y="2206487"/>
            <a:chExt cx="427383" cy="437322"/>
          </a:xfrm>
        </p:grpSpPr>
        <p:sp>
          <p:nvSpPr>
            <p:cNvPr id="24" name="Oval 23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75023" y="3798613"/>
            <a:ext cx="427383" cy="437322"/>
            <a:chOff x="2474843" y="2206487"/>
            <a:chExt cx="427383" cy="437322"/>
          </a:xfrm>
        </p:grpSpPr>
        <p:sp>
          <p:nvSpPr>
            <p:cNvPr id="28" name="Oval 27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75023" y="4560159"/>
            <a:ext cx="427383" cy="437322"/>
            <a:chOff x="2474843" y="2206487"/>
            <a:chExt cx="427383" cy="437322"/>
          </a:xfrm>
        </p:grpSpPr>
        <p:sp>
          <p:nvSpPr>
            <p:cNvPr id="32" name="Oval 31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LDA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9634" y="1431769"/>
            <a:ext cx="80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 A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474306" y="1745726"/>
            <a:ext cx="3827106" cy="347008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2555902">
            <a:off x="1593691" y="3339314"/>
            <a:ext cx="1824678" cy="1450337"/>
          </a:xfrm>
          <a:prstGeom prst="triangl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389" y="5240531"/>
            <a:ext cx="80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7496" y="5275431"/>
            <a:ext cx="80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 C</a:t>
            </a:r>
          </a:p>
        </p:txBody>
      </p:sp>
      <p:sp>
        <p:nvSpPr>
          <p:cNvPr id="18" name="Oval 17"/>
          <p:cNvSpPr/>
          <p:nvPr/>
        </p:nvSpPr>
        <p:spPr>
          <a:xfrm>
            <a:off x="428847" y="5163702"/>
            <a:ext cx="114667" cy="1005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5267" y="5174852"/>
            <a:ext cx="114667" cy="1005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30525" y="1695434"/>
            <a:ext cx="114667" cy="1005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66542" y="3456772"/>
            <a:ext cx="114667" cy="10057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96840" y="5119030"/>
            <a:ext cx="114667" cy="100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80740" y="3916029"/>
            <a:ext cx="114667" cy="1005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62503" y="4705525"/>
            <a:ext cx="114667" cy="100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69276" y="4285648"/>
            <a:ext cx="114667" cy="100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90458" y="3892154"/>
            <a:ext cx="114667" cy="100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20133" y="3777423"/>
            <a:ext cx="114667" cy="100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94534" y="3198436"/>
            <a:ext cx="80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73034" y="4926071"/>
            <a:ext cx="80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34130" y="3571130"/>
            <a:ext cx="80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0913" y="4506184"/>
            <a:ext cx="535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74013" y="4099053"/>
            <a:ext cx="535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04768" y="3689443"/>
            <a:ext cx="535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7702" y="3589667"/>
            <a:ext cx="535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Doc2</a:t>
            </a:r>
          </a:p>
        </p:txBody>
      </p:sp>
      <p:sp>
        <p:nvSpPr>
          <p:cNvPr id="35" name="TextBox 34"/>
          <p:cNvSpPr txBox="1"/>
          <p:nvPr/>
        </p:nvSpPr>
        <p:spPr>
          <a:xfrm rot="3711190">
            <a:off x="2659436" y="3271058"/>
            <a:ext cx="1510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 Simplex</a:t>
            </a:r>
          </a:p>
        </p:txBody>
      </p:sp>
      <p:sp>
        <p:nvSpPr>
          <p:cNvPr id="36" name="TextBox 35"/>
          <p:cNvSpPr txBox="1"/>
          <p:nvPr/>
        </p:nvSpPr>
        <p:spPr>
          <a:xfrm rot="2613027">
            <a:off x="1110173" y="4445920"/>
            <a:ext cx="1510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 Simplex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08700" y="1796013"/>
            <a:ext cx="0" cy="127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08700" y="3073400"/>
            <a:ext cx="1464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81382" y="5508086"/>
            <a:ext cx="2784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imension Dirichlet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3842" y="687012"/>
            <a:ext cx="50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 we draw random variables from theta, I’m going to get distributions over 3 elements.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9548" y="1796013"/>
            <a:ext cx="95003" cy="1277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151340" y="3122860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34604" y="3122860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21927" y="3122510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7873349" y="1795663"/>
            <a:ext cx="0" cy="127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873349" y="3073050"/>
            <a:ext cx="1464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585397" y="1795663"/>
            <a:ext cx="95003" cy="127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915989" y="3122510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99253" y="3122510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86576" y="3122160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156202" y="3472266"/>
            <a:ext cx="0" cy="127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156202" y="4749653"/>
            <a:ext cx="1464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47636" y="3496821"/>
            <a:ext cx="95003" cy="1277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98842" y="4799113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82106" y="4799113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69429" y="4798763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7920851" y="3471434"/>
            <a:ext cx="0" cy="127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920851" y="4748821"/>
            <a:ext cx="1464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963491" y="4798281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46755" y="4798281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34078" y="4797931"/>
            <a:ext cx="45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124248" y="3932025"/>
            <a:ext cx="95003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605671" y="4290827"/>
            <a:ext cx="9500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9091331" y="3756098"/>
            <a:ext cx="95003" cy="1005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351653" y="2143076"/>
            <a:ext cx="1209816" cy="28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 mass on 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00548" y="3743646"/>
            <a:ext cx="1209816" cy="28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 mass on 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67804" y="2165282"/>
            <a:ext cx="1209816" cy="28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 mass on B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53505" y="3615435"/>
            <a:ext cx="226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Some point within the space over the distribution of 3 items.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Dirichlet places a distribution over this space.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31966" y="1201317"/>
            <a:ext cx="563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θ ~ Dirichlet(1,1,1)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=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 = 1, uniform distribution as an example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7453" y="5429164"/>
            <a:ext cx="563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Dirichlet is parameterized by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so as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increases the chart gets more peaky.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Example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74" y="1105416"/>
            <a:ext cx="6126265" cy="4475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5445" y="1211955"/>
            <a:ext cx="4856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piece of info:</a:t>
            </a:r>
          </a:p>
          <a:p>
            <a:pPr marL="228600" indent="-228600">
              <a:buAutoNum type="arabicParenR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expectations of the posterior (sometimes called M for mean)</a:t>
            </a:r>
          </a:p>
          <a:p>
            <a:pPr marL="228600" indent="-228600">
              <a:buAutoNum type="arabicParenR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sum of the alphas, which determines the peaky-ness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Dirichlet </a:t>
            </a:r>
          </a:p>
          <a:p>
            <a:pPr marL="628650" lvl="1" indent="-171450"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 this sum is small, the Dirichlet will be more spread out</a:t>
            </a:r>
          </a:p>
          <a:p>
            <a:pPr marL="628650" lvl="1" indent="-171450"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 large, the Dirichlet will have more peaks at its expectation (sometimes called S for scaling)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4841" y="5568590"/>
            <a:ext cx="485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1 (s &lt; k), you get sparsity and on the 3 simplex you get a figure with increased probability at the corners.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68392" y="3513070"/>
            <a:ext cx="2113808" cy="2091443"/>
          </a:xfrm>
          <a:custGeom>
            <a:avLst/>
            <a:gdLst>
              <a:gd name="connsiteX0" fmla="*/ 0 w 2113808"/>
              <a:gd name="connsiteY0" fmla="*/ 0 h 2091443"/>
              <a:gd name="connsiteX1" fmla="*/ 558140 w 2113808"/>
              <a:gd name="connsiteY1" fmla="*/ 1840675 h 2091443"/>
              <a:gd name="connsiteX2" fmla="*/ 1508166 w 2113808"/>
              <a:gd name="connsiteY2" fmla="*/ 1876301 h 2091443"/>
              <a:gd name="connsiteX3" fmla="*/ 2113808 w 2113808"/>
              <a:gd name="connsiteY3" fmla="*/ 0 h 209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808" h="2091443">
                <a:moveTo>
                  <a:pt x="0" y="0"/>
                </a:moveTo>
                <a:cubicBezTo>
                  <a:pt x="153389" y="763979"/>
                  <a:pt x="306779" y="1527958"/>
                  <a:pt x="558140" y="1840675"/>
                </a:cubicBezTo>
                <a:cubicBezTo>
                  <a:pt x="809501" y="2153392"/>
                  <a:pt x="1248888" y="2183080"/>
                  <a:pt x="1508166" y="1876301"/>
                </a:cubicBezTo>
                <a:cubicBezTo>
                  <a:pt x="1767444" y="1569522"/>
                  <a:pt x="2024743" y="286987"/>
                  <a:pt x="211380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7762363" y="3398361"/>
            <a:ext cx="2113808" cy="2091443"/>
          </a:xfrm>
          <a:custGeom>
            <a:avLst/>
            <a:gdLst>
              <a:gd name="connsiteX0" fmla="*/ 0 w 2113808"/>
              <a:gd name="connsiteY0" fmla="*/ 0 h 2091443"/>
              <a:gd name="connsiteX1" fmla="*/ 558140 w 2113808"/>
              <a:gd name="connsiteY1" fmla="*/ 1840675 h 2091443"/>
              <a:gd name="connsiteX2" fmla="*/ 1508166 w 2113808"/>
              <a:gd name="connsiteY2" fmla="*/ 1876301 h 2091443"/>
              <a:gd name="connsiteX3" fmla="*/ 2113808 w 2113808"/>
              <a:gd name="connsiteY3" fmla="*/ 0 h 209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808" h="2091443">
                <a:moveTo>
                  <a:pt x="0" y="0"/>
                </a:moveTo>
                <a:cubicBezTo>
                  <a:pt x="153389" y="763979"/>
                  <a:pt x="306779" y="1527958"/>
                  <a:pt x="558140" y="1840675"/>
                </a:cubicBezTo>
                <a:cubicBezTo>
                  <a:pt x="809501" y="2153392"/>
                  <a:pt x="1248888" y="2183080"/>
                  <a:pt x="1508166" y="1876301"/>
                </a:cubicBezTo>
                <a:cubicBezTo>
                  <a:pt x="1767444" y="1569522"/>
                  <a:pt x="2024743" y="286987"/>
                  <a:pt x="211380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303325" y="2933206"/>
            <a:ext cx="0" cy="2776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91449" y="5709622"/>
            <a:ext cx="3051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71718" y="57587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31120" y="57251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4038" y="5301888"/>
            <a:ext cx="53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0600" y="3121362"/>
            <a:ext cx="53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7499" y="2729654"/>
            <a:ext cx="1125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2D view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LDA Inferences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0646" y="1272622"/>
            <a:ext cx="5724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LDA puts posterior topical words together by: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Maximizing the word probabilities by dividing the words among the topics.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Joint distribution:</a:t>
            </a:r>
          </a:p>
          <a:p>
            <a:pPr lvl="1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a mixture model, finds cluster of co-occurring words (in the same topic) 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LDA, a document will be penalized for having too many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topics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hyperparameter)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Loosely, this can be thought of as softening the strict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of “co-occurrence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 in a mixture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leads to sets of terms that more tightly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co-occur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7284" y="4518487"/>
                <a:ext cx="1308371" cy="784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284" y="4518487"/>
                <a:ext cx="1308371" cy="7846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15148" y="4409523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502" y="4401263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94126" y="4491316"/>
                <a:ext cx="1534779" cy="784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126" y="4491316"/>
                <a:ext cx="1534779" cy="7846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55033" y="4727446"/>
                <a:ext cx="1750031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033" y="4727446"/>
                <a:ext cx="1750031" cy="349326"/>
              </a:xfrm>
              <a:prstGeom prst="rect">
                <a:avLst/>
              </a:prstGeom>
              <a:blipFill rotWithShape="0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 rot="10800000">
            <a:off x="9924476" y="4519131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10090304" y="4502399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5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Brace 37"/>
          <p:cNvSpPr/>
          <p:nvPr/>
        </p:nvSpPr>
        <p:spPr>
          <a:xfrm rot="16200000">
            <a:off x="2444727" y="281903"/>
            <a:ext cx="508000" cy="3172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/>
          <p:cNvSpPr/>
          <p:nvPr/>
        </p:nvSpPr>
        <p:spPr>
          <a:xfrm rot="10800000">
            <a:off x="518402" y="2105280"/>
            <a:ext cx="510298" cy="25302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05226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59596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68939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74799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79679" y="4763144"/>
            <a:ext cx="76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…….…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30398" y="4763144"/>
            <a:ext cx="28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444" y="5080229"/>
            <a:ext cx="40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 topics which is a distribution over words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 words in the vocabulary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601" y="3170206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V</a:t>
            </a:r>
            <a:endParaRPr lang="en-US" sz="2000" i="1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36544" y="1187875"/>
            <a:ext cx="35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i="1" dirty="0" smtClean="0"/>
              <a:t>K</a:t>
            </a:r>
            <a:endParaRPr lang="en-US" sz="2000" i="1" baseline="-2500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569290"/>
              </p:ext>
            </p:extLst>
          </p:nvPr>
        </p:nvGraphicFramePr>
        <p:xfrm>
          <a:off x="1101012" y="2116666"/>
          <a:ext cx="3200400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2" name="Straight Connector 51"/>
          <p:cNvCxnSpPr/>
          <p:nvPr/>
        </p:nvCxnSpPr>
        <p:spPr>
          <a:xfrm flipV="1">
            <a:off x="9712443" y="4424808"/>
            <a:ext cx="12550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547692" y="4161404"/>
            <a:ext cx="1584564" cy="28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Likelihood term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8622442" y="5063921"/>
            <a:ext cx="133765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451416" y="2162182"/>
            <a:ext cx="1650670" cy="8771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Some words assigned, more mass on a smaller set of words</a:t>
            </a:r>
            <a:endParaRPr lang="en-US" sz="14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1486947" y="2331054"/>
            <a:ext cx="1976942" cy="31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1"/>
          </p:cNvCxnSpPr>
          <p:nvPr/>
        </p:nvCxnSpPr>
        <p:spPr>
          <a:xfrm flipH="1">
            <a:off x="1941318" y="2600733"/>
            <a:ext cx="1510098" cy="30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209799" y="2670505"/>
            <a:ext cx="1241617" cy="699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715065" y="3079369"/>
            <a:ext cx="1356193" cy="766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246005" y="3092868"/>
            <a:ext cx="825253" cy="109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 flipH="1">
            <a:off x="3581400" y="3092868"/>
            <a:ext cx="489858" cy="151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distribution &amp; model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stimation for LDA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726375"/>
            <a:ext cx="3187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Gibbs sampling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9288" y="1670389"/>
            <a:ext cx="427383" cy="437322"/>
            <a:chOff x="2474843" y="2206487"/>
            <a:chExt cx="427383" cy="437322"/>
          </a:xfrm>
        </p:grpSpPr>
        <p:sp>
          <p:nvSpPr>
            <p:cNvPr id="12" name="Oval 11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9129" y="1673836"/>
            <a:ext cx="427383" cy="437322"/>
            <a:chOff x="2474843" y="2206487"/>
            <a:chExt cx="427383" cy="437322"/>
          </a:xfrm>
        </p:grpSpPr>
        <p:sp>
          <p:nvSpPr>
            <p:cNvPr id="19" name="Oval 18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45351" y="3341504"/>
            <a:ext cx="427383" cy="437322"/>
            <a:chOff x="2474843" y="2206487"/>
            <a:chExt cx="427383" cy="437322"/>
          </a:xfrm>
        </p:grpSpPr>
        <p:sp>
          <p:nvSpPr>
            <p:cNvPr id="24" name="Oval 23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08430" y="1630776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Variational methods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(Bayesian inference &amp; Collapsed variational Bayesian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inference)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4652" y="3402429"/>
            <a:ext cx="3187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filtering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9282" y="1293182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posterior inference methods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2021126"/>
            <a:ext cx="5312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Gibbs sampling algorithm is a typical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Markov Chain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Monte Carlo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Mcmc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method and was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originally proposed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image restoration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Markov chain whose stationary distribution 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posterior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Collect independent samples from that stationary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distribution; approximate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posterior with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chain is run by iteratively sampling from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distribution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each hidden variable given observations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current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state of the other hidden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a chain has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“burned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in," collect samples at a lag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approximate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posterior.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56512" y="2153996"/>
            <a:ext cx="4558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Variational methods are a deterministic alternative to MCMC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many interesting distributions, the marginal likelihood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observations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efficiently compute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goal is to optimize the variational parameters to make tight as possible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090" y="4144784"/>
            <a:ext cx="7952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of learning 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 for Gibbs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Initialize the topic to word assignments z randomly from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{1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,. . . ,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K}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Gibbs sample: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word token, the count matrices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n^-(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are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decremented by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one for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entries that correspond to the current topic assignment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 matrices are updated by incrementing by one at the new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topic assignment.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Discard samples during the initial burn-in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the Markov chain has reached a stationary distribution, i.e.,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 distribution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over topic assignments, samples can be taken at a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fixed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lag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averaging over Gibbs samples is recommended for statistics that are invariant to the ordering of topics)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likelihood (Ml) estimation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19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52953" y="1682780"/>
            <a:ext cx="4426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Bayes method for parameter estimation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Given a corpus of docs we want to find parameters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that maximize the (marginal) log likelihood of the data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2" y="1284457"/>
            <a:ext cx="6657975" cy="4305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79713" y="1159560"/>
            <a:ext cx="477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Estimated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marginal log-likelihoods per number of topics (circles),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likelihoods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connected by lines</a:t>
            </a:r>
          </a:p>
        </p:txBody>
      </p:sp>
    </p:spTree>
    <p:extLst>
      <p:ext uri="{BB962C8B-B14F-4D97-AF65-F5344CB8AC3E}">
        <p14:creationId xmlns:p14="http://schemas.microsoft.com/office/powerpoint/2010/main" val="25813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015" y="79625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98068" y="1345877"/>
            <a:ext cx="2686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topic modeling?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8767" y="1302255"/>
            <a:ext cx="427383" cy="437322"/>
            <a:chOff x="2474843" y="2206487"/>
            <a:chExt cx="427383" cy="437322"/>
          </a:xfrm>
        </p:grpSpPr>
        <p:sp>
          <p:nvSpPr>
            <p:cNvPr id="15" name="Oval 14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2295939" y="1699820"/>
            <a:ext cx="0" cy="854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95939" y="2027583"/>
            <a:ext cx="258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12768" y="1964727"/>
            <a:ext cx="132317" cy="1257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45084" y="1879595"/>
            <a:ext cx="3268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Intro Text Mining &amp; Pre-Processing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295939" y="2370735"/>
            <a:ext cx="258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12768" y="2307879"/>
            <a:ext cx="132317" cy="1257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645083" y="2241726"/>
            <a:ext cx="3268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Language Processing &amp; Topics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8068" y="2647479"/>
            <a:ext cx="4712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18767" y="2603857"/>
            <a:ext cx="427383" cy="437322"/>
            <a:chOff x="2474843" y="2206487"/>
            <a:chExt cx="427383" cy="437322"/>
          </a:xfrm>
        </p:grpSpPr>
        <p:sp>
          <p:nvSpPr>
            <p:cNvPr id="37" name="Oval 36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295939" y="3001422"/>
            <a:ext cx="0" cy="19769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295939" y="3329185"/>
            <a:ext cx="258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512768" y="3266329"/>
            <a:ext cx="132317" cy="1257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45084" y="3181197"/>
            <a:ext cx="3268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LDA Graphical Model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295939" y="3672337"/>
            <a:ext cx="258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512768" y="3609481"/>
            <a:ext cx="132317" cy="1257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45083" y="3543328"/>
            <a:ext cx="3268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Dirichlet Distribution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06259" y="1964727"/>
            <a:ext cx="4712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- Customer Incident Routing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26958" y="1921105"/>
            <a:ext cx="427383" cy="437322"/>
            <a:chOff x="2474843" y="2206487"/>
            <a:chExt cx="427383" cy="437322"/>
          </a:xfrm>
        </p:grpSpPr>
        <p:sp>
          <p:nvSpPr>
            <p:cNvPr id="49" name="Oval 48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221145" y="2583826"/>
            <a:ext cx="282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Demo in R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726958" y="2543136"/>
            <a:ext cx="427383" cy="437322"/>
            <a:chOff x="2474843" y="2206487"/>
            <a:chExt cx="427383" cy="437322"/>
          </a:xfrm>
        </p:grpSpPr>
        <p:sp>
          <p:nvSpPr>
            <p:cNvPr id="61" name="Oval 60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221145" y="3235684"/>
            <a:ext cx="280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741844" y="3192062"/>
            <a:ext cx="427383" cy="437322"/>
            <a:chOff x="2474843" y="2206487"/>
            <a:chExt cx="427383" cy="437322"/>
          </a:xfrm>
        </p:grpSpPr>
        <p:sp>
          <p:nvSpPr>
            <p:cNvPr id="73" name="Oval 72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221145" y="3880963"/>
            <a:ext cx="280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741844" y="3837341"/>
            <a:ext cx="427383" cy="437322"/>
            <a:chOff x="2474843" y="2206487"/>
            <a:chExt cx="427383" cy="437322"/>
          </a:xfrm>
        </p:grpSpPr>
        <p:sp>
          <p:nvSpPr>
            <p:cNvPr id="78" name="Oval 77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2295939" y="4020804"/>
            <a:ext cx="258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512768" y="3957948"/>
            <a:ext cx="132317" cy="1257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645083" y="3891795"/>
            <a:ext cx="3268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Generative Process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295939" y="4369270"/>
            <a:ext cx="258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512768" y="4306414"/>
            <a:ext cx="132317" cy="1257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645083" y="4240261"/>
            <a:ext cx="3268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Gibbs Sampling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2295939" y="4745059"/>
            <a:ext cx="258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512768" y="4682203"/>
            <a:ext cx="132317" cy="1257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645083" y="4616050"/>
            <a:ext cx="3268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Likelihood Estimates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470067" y="2558312"/>
            <a:ext cx="71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 &amp; Demo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 implementations of Latent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Dirichlet Allocation (LDA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373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packages through CRAN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88" y="1652712"/>
            <a:ext cx="1793157" cy="1354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1143" y="1478033"/>
            <a:ext cx="3995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Topic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143" y="1785810"/>
            <a:ext cx="4558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Provides an interface to the C code for Latent Dirichlet Allocation (LDA) models and Correlated Topics Models (CTM) by David M.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Blei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co-authors and the C++ code for fitting LDA models using Gibbs sampling by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Xuan-Hieu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co-authors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1143" y="3222128"/>
            <a:ext cx="3995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lda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1143" y="3535037"/>
            <a:ext cx="4558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package implements latent Dirichlet allocation (LDA) and related models. This includes (but is not limited to)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sLDA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corrLDA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the mixed-membership stochastic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blockmodel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Inference for all of these models is implemented via a fast collapsed Gibbs sampler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writtten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C. Utility functions for reading/writing data typically used in topic models, as well as tools for examining posterior distributions are also included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1738" y="1418084"/>
            <a:ext cx="4558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These functions use a collapsed Gibbs sampler to fit three different models: latent Dirichlet allocation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(LDA), the mixed-membership stochastic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blockmodel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(MMSB), and supervised LDA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sLDA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These functions take sparsely represented input documents, perform inference, and return point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estimates of the latent parameters using the state at the last iteration of Gibbs sampling.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738" y="3103159"/>
            <a:ext cx="4240696" cy="1505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9774" y="5608496"/>
            <a:ext cx="10687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lso very interesting is the post “Finding </a:t>
            </a:r>
            <a:r>
              <a:rPr lang="en-US" sz="1400" dirty="0"/>
              <a:t>structure in </a:t>
            </a:r>
            <a:r>
              <a:rPr lang="en-US" sz="1400" dirty="0" err="1"/>
              <a:t>xkcd</a:t>
            </a:r>
            <a:r>
              <a:rPr lang="en-US" sz="1400" dirty="0"/>
              <a:t> comics with Latent Dirichlet </a:t>
            </a:r>
            <a:r>
              <a:rPr lang="en-US" sz="1400" dirty="0" smtClean="0"/>
              <a:t>Allocation”: http</a:t>
            </a:r>
            <a:r>
              <a:rPr lang="en-US" sz="1400" dirty="0"/>
              <a:t>://cpsievert.github.io/projects/615/xkcd/</a:t>
            </a:r>
          </a:p>
        </p:txBody>
      </p:sp>
    </p:spTree>
    <p:extLst>
      <p:ext uri="{BB962C8B-B14F-4D97-AF65-F5344CB8AC3E}">
        <p14:creationId xmlns:p14="http://schemas.microsoft.com/office/powerpoint/2010/main" val="37185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 - Customer Incident Routing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22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2176" y="1740284"/>
            <a:ext cx="4010334" cy="3706081"/>
            <a:chOff x="3440853" y="773852"/>
            <a:chExt cx="5310292" cy="5310293"/>
          </a:xfrm>
        </p:grpSpPr>
        <p:sp>
          <p:nvSpPr>
            <p:cNvPr id="19" name="Freeform 18"/>
            <p:cNvSpPr/>
            <p:nvPr/>
          </p:nvSpPr>
          <p:spPr>
            <a:xfrm>
              <a:off x="4687146" y="773852"/>
              <a:ext cx="2817706" cy="2817706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379307" rIns="325120" bIns="154431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933439" y="2020146"/>
              <a:ext cx="2817706" cy="2817706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213452"/>
                <a:satOff val="-13786"/>
                <a:lumOff val="11925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213452"/>
                <a:satOff val="-13786"/>
                <a:lumOff val="1192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17227" tIns="325120" rIns="216746" bIns="3251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87146" y="3266439"/>
              <a:ext cx="2817706" cy="2817706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426904"/>
                <a:satOff val="-27571"/>
                <a:lumOff val="23851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426904"/>
                <a:satOff val="-27571"/>
                <a:lumOff val="2385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1544320" rIns="325120" bIns="37930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40853" y="2020146"/>
              <a:ext cx="2817706" cy="2817706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640356"/>
                <a:satOff val="-41357"/>
                <a:lumOff val="35776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640356"/>
                <a:satOff val="-41357"/>
                <a:lumOff val="35776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16149" y="3382949"/>
            <a:ext cx="1438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Text Clustering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1604" y="3424048"/>
            <a:ext cx="170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Text Classification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4333" y="1986714"/>
            <a:ext cx="1146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Text Mining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35999" y="4672914"/>
            <a:ext cx="1622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Incident Tracking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2227" y="3032555"/>
            <a:ext cx="2339423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25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Incident Routing</a:t>
            </a:r>
          </a:p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25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Solution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884006" y="1745492"/>
            <a:ext cx="2544126" cy="86458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What are the important drivers of incidents?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531897" y="1779953"/>
            <a:ext cx="3749802" cy="830126"/>
            <a:chOff x="1110370" y="0"/>
            <a:chExt cx="3749802" cy="830126"/>
          </a:xfrm>
        </p:grpSpPr>
        <p:sp>
          <p:nvSpPr>
            <p:cNvPr id="30" name="Pentagon 29"/>
            <p:cNvSpPr/>
            <p:nvPr/>
          </p:nvSpPr>
          <p:spPr>
            <a:xfrm rot="10800000">
              <a:off x="1110370" y="0"/>
              <a:ext cx="3749802" cy="83012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entagon 4"/>
            <p:cNvSpPr/>
            <p:nvPr/>
          </p:nvSpPr>
          <p:spPr>
            <a:xfrm rot="21600000">
              <a:off x="1317901" y="0"/>
              <a:ext cx="3542271" cy="830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606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Text mining of incident dat</a:t>
              </a:r>
              <a:r>
                <a:rPr lang="en-US" sz="1600" dirty="0" smtClean="0"/>
                <a:t>a to find keywords and themes</a:t>
              </a:r>
              <a:endParaRPr lang="en-US" sz="1600" kern="1200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884006" y="2853468"/>
            <a:ext cx="2544126" cy="86458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What are the categories of incidents?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928100" y="3961444"/>
            <a:ext cx="2544126" cy="86458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How to derive insights and map to known solutions?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31897" y="2811442"/>
            <a:ext cx="3749802" cy="830126"/>
            <a:chOff x="1110370" y="0"/>
            <a:chExt cx="3749802" cy="830126"/>
          </a:xfrm>
        </p:grpSpPr>
        <p:sp>
          <p:nvSpPr>
            <p:cNvPr id="39" name="Pentagon 38"/>
            <p:cNvSpPr/>
            <p:nvPr/>
          </p:nvSpPr>
          <p:spPr>
            <a:xfrm rot="10800000">
              <a:off x="1110370" y="0"/>
              <a:ext cx="3749802" cy="83012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entagon 4"/>
            <p:cNvSpPr/>
            <p:nvPr/>
          </p:nvSpPr>
          <p:spPr>
            <a:xfrm rot="21600000">
              <a:off x="1317901" y="0"/>
              <a:ext cx="3542271" cy="830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606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Text clustering to identify incident groups</a:t>
              </a:r>
              <a:endParaRPr lang="en-US" sz="16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31897" y="3995905"/>
            <a:ext cx="3749802" cy="830126"/>
            <a:chOff x="1110370" y="0"/>
            <a:chExt cx="3749802" cy="830126"/>
          </a:xfrm>
        </p:grpSpPr>
        <p:sp>
          <p:nvSpPr>
            <p:cNvPr id="42" name="Pentagon 41"/>
            <p:cNvSpPr/>
            <p:nvPr/>
          </p:nvSpPr>
          <p:spPr>
            <a:xfrm rot="10800000">
              <a:off x="1110370" y="0"/>
              <a:ext cx="3749802" cy="83012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Pentagon 4"/>
            <p:cNvSpPr/>
            <p:nvPr/>
          </p:nvSpPr>
          <p:spPr>
            <a:xfrm rot="21600000">
              <a:off x="1317901" y="0"/>
              <a:ext cx="3542271" cy="830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6063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Text classification to tag each incident to theme </a:t>
              </a:r>
              <a:r>
                <a:rPr lang="en-US" sz="1600" dirty="0"/>
                <a:t>c</a:t>
              </a:r>
              <a:r>
                <a:rPr lang="en-US" sz="1600" kern="1200" dirty="0" smtClean="0"/>
                <a:t>lusters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3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Text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Analytics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incident text analytical process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8" y="1567221"/>
            <a:ext cx="822614" cy="822614"/>
          </a:xfrm>
          <a:prstGeom prst="rect">
            <a:avLst/>
          </a:prstGeom>
        </p:spPr>
      </p:pic>
      <p:sp>
        <p:nvSpPr>
          <p:cNvPr id="12" name="Flowchart: Magnetic Disk 11"/>
          <p:cNvSpPr/>
          <p:nvPr/>
        </p:nvSpPr>
        <p:spPr>
          <a:xfrm>
            <a:off x="2987594" y="2533725"/>
            <a:ext cx="838200" cy="1143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Incident Stored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7" y="1967144"/>
            <a:ext cx="822614" cy="8226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5" y="1711111"/>
            <a:ext cx="822614" cy="822614"/>
          </a:xfrm>
          <a:prstGeom prst="rect">
            <a:avLst/>
          </a:prstGeom>
        </p:spPr>
      </p:pic>
      <p:cxnSp>
        <p:nvCxnSpPr>
          <p:cNvPr id="17" name="Elbow Connector 16"/>
          <p:cNvCxnSpPr>
            <a:stCxn id="16" idx="3"/>
            <a:endCxn id="12" idx="1"/>
          </p:cNvCxnSpPr>
          <p:nvPr/>
        </p:nvCxnSpPr>
        <p:spPr>
          <a:xfrm>
            <a:off x="1552679" y="2122418"/>
            <a:ext cx="1854015" cy="411307"/>
          </a:xfrm>
          <a:prstGeom prst="bentConnector2">
            <a:avLst/>
          </a:prstGeom>
          <a:ln w="28575" cmpd="sng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9708" y="1813755"/>
            <a:ext cx="20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System monitoring incident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8" y="3558309"/>
            <a:ext cx="1161330" cy="1161330"/>
          </a:xfrm>
          <a:prstGeom prst="rect">
            <a:avLst/>
          </a:prstGeom>
        </p:spPr>
      </p:pic>
      <p:cxnSp>
        <p:nvCxnSpPr>
          <p:cNvPr id="20" name="Elbow Connector 19"/>
          <p:cNvCxnSpPr>
            <a:stCxn id="19" idx="3"/>
            <a:endCxn id="12" idx="3"/>
          </p:cNvCxnSpPr>
          <p:nvPr/>
        </p:nvCxnSpPr>
        <p:spPr>
          <a:xfrm flipV="1">
            <a:off x="1439708" y="3676725"/>
            <a:ext cx="1966986" cy="462249"/>
          </a:xfrm>
          <a:prstGeom prst="bentConnector2">
            <a:avLst/>
          </a:prstGeom>
          <a:ln w="28575" cmpd="sng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2597" y="4169630"/>
            <a:ext cx="1990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Customer reported incident</a:t>
            </a:r>
          </a:p>
        </p:txBody>
      </p:sp>
      <p:cxnSp>
        <p:nvCxnSpPr>
          <p:cNvPr id="25" name="Elbow Connector 24"/>
          <p:cNvCxnSpPr>
            <a:stCxn id="12" idx="4"/>
            <a:endCxn id="31" idx="5"/>
          </p:cNvCxnSpPr>
          <p:nvPr/>
        </p:nvCxnSpPr>
        <p:spPr>
          <a:xfrm>
            <a:off x="3825794" y="3105225"/>
            <a:ext cx="1767787" cy="2692475"/>
          </a:xfrm>
          <a:prstGeom prst="bentConnector3">
            <a:avLst/>
          </a:prstGeom>
          <a:ln w="28575" cmpd="sng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513" y="3151791"/>
            <a:ext cx="501549" cy="378774"/>
          </a:xfrm>
          <a:prstGeom prst="rect">
            <a:avLst/>
          </a:prstGeom>
        </p:spPr>
      </p:pic>
      <p:sp>
        <p:nvSpPr>
          <p:cNvPr id="31" name="Parallelogram 30"/>
          <p:cNvSpPr/>
          <p:nvPr/>
        </p:nvSpPr>
        <p:spPr>
          <a:xfrm>
            <a:off x="5500063" y="5423627"/>
            <a:ext cx="1577894" cy="748146"/>
          </a:xfrm>
          <a:prstGeom prst="parallelogram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Machine Learning Modeling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V="1">
            <a:off x="6382528" y="3571034"/>
            <a:ext cx="17448" cy="1852593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65700" y="2049428"/>
            <a:ext cx="2694304" cy="152670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43125" y="1691491"/>
            <a:ext cx="2283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Text Pattern &amp; Cluster Modeling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3863" y="2115740"/>
            <a:ext cx="1137877" cy="948983"/>
          </a:xfrm>
          <a:prstGeom prst="rect">
            <a:avLst/>
          </a:prstGeom>
        </p:spPr>
      </p:pic>
      <p:sp>
        <p:nvSpPr>
          <p:cNvPr id="38" name="Parallelogram 37"/>
          <p:cNvSpPr/>
          <p:nvPr/>
        </p:nvSpPr>
        <p:spPr>
          <a:xfrm>
            <a:off x="7728555" y="4569116"/>
            <a:ext cx="1817833" cy="1008831"/>
          </a:xfrm>
          <a:prstGeom prst="parallelogram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User Defined Supervised parameters</a:t>
            </a:r>
          </a:p>
        </p:txBody>
      </p:sp>
      <p:cxnSp>
        <p:nvCxnSpPr>
          <p:cNvPr id="39" name="Elbow Connector 38"/>
          <p:cNvCxnSpPr>
            <a:stCxn id="38" idx="3"/>
            <a:endCxn id="31" idx="2"/>
          </p:cNvCxnSpPr>
          <p:nvPr/>
        </p:nvCxnSpPr>
        <p:spPr>
          <a:xfrm rot="5400000">
            <a:off x="7638028" y="4924359"/>
            <a:ext cx="219753" cy="1526929"/>
          </a:xfrm>
          <a:prstGeom prst="bentConnector2">
            <a:avLst/>
          </a:prstGeom>
          <a:ln w="28575" cmpd="sng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123"/>
          <p:cNvSpPr>
            <a:spLocks noEditPoints="1"/>
          </p:cNvSpPr>
          <p:nvPr>
            <p:custDataLst>
              <p:custData r:id="rId1"/>
              <p:custData r:id="rId2"/>
            </p:custDataLst>
          </p:nvPr>
        </p:nvSpPr>
        <p:spPr bwMode="black">
          <a:xfrm>
            <a:off x="8587493" y="3779210"/>
            <a:ext cx="363608" cy="437216"/>
          </a:xfrm>
          <a:custGeom>
            <a:avLst/>
            <a:gdLst>
              <a:gd name="T0" fmla="*/ 57 w 63"/>
              <a:gd name="T1" fmla="*/ 54 h 65"/>
              <a:gd name="T2" fmla="*/ 57 w 63"/>
              <a:gd name="T3" fmla="*/ 55 h 65"/>
              <a:gd name="T4" fmla="*/ 35 w 63"/>
              <a:gd name="T5" fmla="*/ 65 h 65"/>
              <a:gd name="T6" fmla="*/ 33 w 63"/>
              <a:gd name="T7" fmla="*/ 65 h 65"/>
              <a:gd name="T8" fmla="*/ 12 w 63"/>
              <a:gd name="T9" fmla="*/ 57 h 65"/>
              <a:gd name="T10" fmla="*/ 10 w 63"/>
              <a:gd name="T11" fmla="*/ 55 h 65"/>
              <a:gd name="T12" fmla="*/ 2 w 63"/>
              <a:gd name="T13" fmla="*/ 62 h 65"/>
              <a:gd name="T14" fmla="*/ 0 w 63"/>
              <a:gd name="T15" fmla="*/ 37 h 65"/>
              <a:gd name="T16" fmla="*/ 25 w 63"/>
              <a:gd name="T17" fmla="*/ 42 h 65"/>
              <a:gd name="T18" fmla="*/ 17 w 63"/>
              <a:gd name="T19" fmla="*/ 48 h 65"/>
              <a:gd name="T20" fmla="*/ 20 w 63"/>
              <a:gd name="T21" fmla="*/ 50 h 65"/>
              <a:gd name="T22" fmla="*/ 33 w 63"/>
              <a:gd name="T23" fmla="*/ 55 h 65"/>
              <a:gd name="T24" fmla="*/ 34 w 63"/>
              <a:gd name="T25" fmla="*/ 55 h 65"/>
              <a:gd name="T26" fmla="*/ 49 w 63"/>
              <a:gd name="T27" fmla="*/ 48 h 65"/>
              <a:gd name="T28" fmla="*/ 50 w 63"/>
              <a:gd name="T29" fmla="*/ 48 h 65"/>
              <a:gd name="T30" fmla="*/ 57 w 63"/>
              <a:gd name="T31" fmla="*/ 54 h 65"/>
              <a:gd name="T32" fmla="*/ 63 w 63"/>
              <a:gd name="T33" fmla="*/ 29 h 65"/>
              <a:gd name="T34" fmla="*/ 61 w 63"/>
              <a:gd name="T35" fmla="*/ 4 h 65"/>
              <a:gd name="T36" fmla="*/ 53 w 63"/>
              <a:gd name="T37" fmla="*/ 11 h 65"/>
              <a:gd name="T38" fmla="*/ 53 w 63"/>
              <a:gd name="T39" fmla="*/ 11 h 65"/>
              <a:gd name="T40" fmla="*/ 53 w 63"/>
              <a:gd name="T41" fmla="*/ 10 h 65"/>
              <a:gd name="T42" fmla="*/ 51 w 63"/>
              <a:gd name="T43" fmla="*/ 8 h 65"/>
              <a:gd name="T44" fmla="*/ 29 w 63"/>
              <a:gd name="T45" fmla="*/ 0 h 65"/>
              <a:gd name="T46" fmla="*/ 28 w 63"/>
              <a:gd name="T47" fmla="*/ 0 h 65"/>
              <a:gd name="T48" fmla="*/ 6 w 63"/>
              <a:gd name="T49" fmla="*/ 10 h 65"/>
              <a:gd name="T50" fmla="*/ 5 w 63"/>
              <a:gd name="T51" fmla="*/ 10 h 65"/>
              <a:gd name="T52" fmla="*/ 13 w 63"/>
              <a:gd name="T53" fmla="*/ 17 h 65"/>
              <a:gd name="T54" fmla="*/ 13 w 63"/>
              <a:gd name="T55" fmla="*/ 17 h 65"/>
              <a:gd name="T56" fmla="*/ 28 w 63"/>
              <a:gd name="T57" fmla="*/ 10 h 65"/>
              <a:gd name="T58" fmla="*/ 29 w 63"/>
              <a:gd name="T59" fmla="*/ 10 h 65"/>
              <a:gd name="T60" fmla="*/ 43 w 63"/>
              <a:gd name="T61" fmla="*/ 14 h 65"/>
              <a:gd name="T62" fmla="*/ 46 w 63"/>
              <a:gd name="T63" fmla="*/ 17 h 65"/>
              <a:gd name="T64" fmla="*/ 38 w 63"/>
              <a:gd name="T65" fmla="*/ 24 h 65"/>
              <a:gd name="T66" fmla="*/ 63 w 63"/>
              <a:gd name="T67" fmla="*/ 2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" h="65">
                <a:moveTo>
                  <a:pt x="57" y="54"/>
                </a:moveTo>
                <a:cubicBezTo>
                  <a:pt x="57" y="55"/>
                  <a:pt x="57" y="55"/>
                  <a:pt x="57" y="55"/>
                </a:cubicBezTo>
                <a:cubicBezTo>
                  <a:pt x="51" y="61"/>
                  <a:pt x="43" y="64"/>
                  <a:pt x="35" y="65"/>
                </a:cubicBezTo>
                <a:cubicBezTo>
                  <a:pt x="34" y="65"/>
                  <a:pt x="34" y="65"/>
                  <a:pt x="33" y="65"/>
                </a:cubicBezTo>
                <a:cubicBezTo>
                  <a:pt x="26" y="65"/>
                  <a:pt x="18" y="62"/>
                  <a:pt x="12" y="57"/>
                </a:cubicBezTo>
                <a:cubicBezTo>
                  <a:pt x="10" y="55"/>
                  <a:pt x="10" y="55"/>
                  <a:pt x="10" y="55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37"/>
                  <a:pt x="0" y="37"/>
                  <a:pt x="0" y="37"/>
                </a:cubicBezTo>
                <a:cubicBezTo>
                  <a:pt x="25" y="42"/>
                  <a:pt x="25" y="42"/>
                  <a:pt x="25" y="42"/>
                </a:cubicBezTo>
                <a:cubicBezTo>
                  <a:pt x="17" y="48"/>
                  <a:pt x="17" y="48"/>
                  <a:pt x="17" y="48"/>
                </a:cubicBezTo>
                <a:cubicBezTo>
                  <a:pt x="20" y="50"/>
                  <a:pt x="20" y="50"/>
                  <a:pt x="20" y="50"/>
                </a:cubicBezTo>
                <a:cubicBezTo>
                  <a:pt x="24" y="53"/>
                  <a:pt x="29" y="55"/>
                  <a:pt x="33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40" y="54"/>
                  <a:pt x="45" y="52"/>
                  <a:pt x="49" y="48"/>
                </a:cubicBezTo>
                <a:cubicBezTo>
                  <a:pt x="50" y="48"/>
                  <a:pt x="50" y="48"/>
                  <a:pt x="50" y="48"/>
                </a:cubicBezTo>
                <a:lnTo>
                  <a:pt x="57" y="54"/>
                </a:lnTo>
                <a:close/>
                <a:moveTo>
                  <a:pt x="63" y="29"/>
                </a:moveTo>
                <a:cubicBezTo>
                  <a:pt x="61" y="4"/>
                  <a:pt x="61" y="4"/>
                  <a:pt x="61" y="4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8"/>
                  <a:pt x="51" y="8"/>
                  <a:pt x="51" y="8"/>
                </a:cubicBezTo>
                <a:cubicBezTo>
                  <a:pt x="45" y="3"/>
                  <a:pt x="37" y="0"/>
                  <a:pt x="29" y="0"/>
                </a:cubicBezTo>
                <a:cubicBezTo>
                  <a:pt x="29" y="0"/>
                  <a:pt x="28" y="0"/>
                  <a:pt x="28" y="0"/>
                </a:cubicBezTo>
                <a:cubicBezTo>
                  <a:pt x="20" y="0"/>
                  <a:pt x="12" y="4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13"/>
                  <a:pt x="23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9" y="12"/>
                  <a:pt x="43" y="14"/>
                </a:cubicBezTo>
                <a:cubicBezTo>
                  <a:pt x="46" y="17"/>
                  <a:pt x="46" y="17"/>
                  <a:pt x="46" y="17"/>
                </a:cubicBezTo>
                <a:cubicBezTo>
                  <a:pt x="38" y="24"/>
                  <a:pt x="38" y="24"/>
                  <a:pt x="38" y="24"/>
                </a:cubicBezTo>
                <a:lnTo>
                  <a:pt x="63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769297" y="4222461"/>
            <a:ext cx="5586" cy="3732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rocess 46"/>
          <p:cNvSpPr/>
          <p:nvPr/>
        </p:nvSpPr>
        <p:spPr>
          <a:xfrm>
            <a:off x="9408690" y="2178876"/>
            <a:ext cx="275396" cy="1045443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Cluster 1</a:t>
            </a:r>
          </a:p>
        </p:txBody>
      </p:sp>
      <p:sp>
        <p:nvSpPr>
          <p:cNvPr id="48" name="Flowchart: Process 47"/>
          <p:cNvSpPr/>
          <p:nvPr/>
        </p:nvSpPr>
        <p:spPr>
          <a:xfrm>
            <a:off x="9772967" y="2172899"/>
            <a:ext cx="275396" cy="1045443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Cluster 2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10109585" y="2185058"/>
            <a:ext cx="275396" cy="1045443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Cluster 3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10473862" y="2179081"/>
            <a:ext cx="275396" cy="1045443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Cluster 4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10810480" y="2168706"/>
            <a:ext cx="275396" cy="1045443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Cluster 5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11174757" y="2162729"/>
            <a:ext cx="275396" cy="1045443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Cluster 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113724" y="1128998"/>
            <a:ext cx="1140724" cy="3345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Solution 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588086" y="1137213"/>
            <a:ext cx="1140724" cy="3345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Solution 2</a:t>
            </a:r>
          </a:p>
        </p:txBody>
      </p:sp>
      <p:cxnSp>
        <p:nvCxnSpPr>
          <p:cNvPr id="55" name="Elbow Connector 54"/>
          <p:cNvCxnSpPr>
            <a:stCxn id="47" idx="0"/>
          </p:cNvCxnSpPr>
          <p:nvPr/>
        </p:nvCxnSpPr>
        <p:spPr>
          <a:xfrm rot="5400000" flipH="1" flipV="1">
            <a:off x="9261674" y="1756464"/>
            <a:ext cx="707126" cy="137698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9" idx="0"/>
          </p:cNvCxnSpPr>
          <p:nvPr/>
        </p:nvCxnSpPr>
        <p:spPr>
          <a:xfrm rot="16200000" flipV="1">
            <a:off x="9609031" y="1546805"/>
            <a:ext cx="713308" cy="563197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51" idx="0"/>
            <a:endCxn id="53" idx="2"/>
          </p:cNvCxnSpPr>
          <p:nvPr/>
        </p:nvCxnSpPr>
        <p:spPr>
          <a:xfrm rot="16200000" flipV="1">
            <a:off x="9963547" y="1184075"/>
            <a:ext cx="705171" cy="1264092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48" idx="0"/>
            <a:endCxn id="54" idx="2"/>
          </p:cNvCxnSpPr>
          <p:nvPr/>
        </p:nvCxnSpPr>
        <p:spPr>
          <a:xfrm rot="5400000" flipH="1" flipV="1">
            <a:off x="10183982" y="1198434"/>
            <a:ext cx="701149" cy="1247783"/>
          </a:xfrm>
          <a:prstGeom prst="bentConnector3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0" idx="0"/>
          </p:cNvCxnSpPr>
          <p:nvPr/>
        </p:nvCxnSpPr>
        <p:spPr>
          <a:xfrm rot="5400000" flipH="1" flipV="1">
            <a:off x="10539492" y="1543817"/>
            <a:ext cx="707332" cy="563197"/>
          </a:xfrm>
          <a:prstGeom prst="bentConnector3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2" idx="0"/>
          </p:cNvCxnSpPr>
          <p:nvPr/>
        </p:nvCxnSpPr>
        <p:spPr>
          <a:xfrm rot="16200000" flipV="1">
            <a:off x="10889962" y="1740235"/>
            <a:ext cx="690980" cy="154007"/>
          </a:xfrm>
          <a:prstGeom prst="bentConnector3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Striped Right Arrow 1024"/>
          <p:cNvSpPr/>
          <p:nvPr/>
        </p:nvSpPr>
        <p:spPr>
          <a:xfrm>
            <a:off x="8050370" y="2352728"/>
            <a:ext cx="1044328" cy="53065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758306" y="3558309"/>
            <a:ext cx="753063" cy="364478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6" descr="http://media.nngroup.com/media/editor/2012/11/18/wordle-word-cloud-applic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1" y="2114004"/>
            <a:ext cx="1519497" cy="8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9704795" y="797334"/>
            <a:ext cx="1360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Grouped by topics</a:t>
            </a:r>
          </a:p>
        </p:txBody>
      </p:sp>
    </p:spTree>
    <p:extLst>
      <p:ext uri="{BB962C8B-B14F-4D97-AF65-F5344CB8AC3E}">
        <p14:creationId xmlns:p14="http://schemas.microsoft.com/office/powerpoint/2010/main" val="1827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9773" y="749612"/>
            <a:ext cx="11840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“Latent Dirichlet Allocation” David M. </a:t>
            </a:r>
            <a:r>
              <a:rPr lang="en-US" sz="1400" dirty="0" err="1" smtClean="0"/>
              <a:t>Blei</a:t>
            </a:r>
            <a:r>
              <a:rPr lang="en-US" sz="1400" dirty="0"/>
              <a:t>, Andrew Y. Ng, Michael I. Jordan - Journal of Machine Learning Research 3 (2003) </a:t>
            </a:r>
            <a:r>
              <a:rPr lang="en-US" sz="1400" dirty="0" smtClean="0"/>
              <a:t>993-1022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“Topic Models” </a:t>
            </a:r>
            <a:r>
              <a:rPr lang="en-US" sz="1400" dirty="0" smtClean="0"/>
              <a:t>lecture David </a:t>
            </a:r>
            <a:r>
              <a:rPr lang="en-US" sz="1400" dirty="0"/>
              <a:t>M. </a:t>
            </a:r>
            <a:r>
              <a:rPr lang="en-US" sz="1400" dirty="0" err="1" smtClean="0"/>
              <a:t>Blei</a:t>
            </a:r>
            <a:r>
              <a:rPr lang="en-US" sz="1400" dirty="0"/>
              <a:t>, September 1, </a:t>
            </a:r>
            <a:r>
              <a:rPr lang="en-US" sz="1400" dirty="0" smtClean="0"/>
              <a:t>2009 found </a:t>
            </a:r>
            <a:r>
              <a:rPr lang="en-US" sz="1400" dirty="0"/>
              <a:t>at </a:t>
            </a:r>
            <a:r>
              <a:rPr lang="en-US" sz="1400" dirty="0">
                <a:hlinkClick r:id="rId5"/>
              </a:rPr>
              <a:t>http://videolectures.net/mlss09uk_blei_tm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“Latent Dirichlet Allocation in R” Martin </a:t>
            </a:r>
            <a:r>
              <a:rPr lang="en-US" sz="1400" dirty="0" err="1" smtClean="0"/>
              <a:t>Ponweiser</a:t>
            </a:r>
            <a:r>
              <a:rPr lang="en-US" sz="1400" dirty="0"/>
              <a:t>, Institute for Statistics and Mathematics </a:t>
            </a:r>
            <a:r>
              <a:rPr lang="en-US" sz="1400" dirty="0">
                <a:hlinkClick r:id="rId6"/>
              </a:rPr>
              <a:t>http://statmath.wu.ac.at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/>
              <a:t>, Thesis 2, May </a:t>
            </a:r>
            <a:r>
              <a:rPr lang="en-US" sz="1400" dirty="0" smtClean="0"/>
              <a:t>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dirty="0" err="1" smtClean="0"/>
              <a:t>topicmodels</a:t>
            </a:r>
            <a:r>
              <a:rPr lang="en-US" sz="1400" dirty="0"/>
              <a:t>: An R Package for Fitting Topic Models”, Bettina </a:t>
            </a:r>
            <a:r>
              <a:rPr lang="en-US" sz="1400" dirty="0" err="1" smtClean="0"/>
              <a:t>Grun</a:t>
            </a:r>
            <a:r>
              <a:rPr lang="en-US" sz="1400" dirty="0"/>
              <a:t> &amp; Kurt </a:t>
            </a:r>
            <a:r>
              <a:rPr lang="en-US" sz="1400" dirty="0" err="1" smtClean="0"/>
              <a:t>Hornik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“Text mining” Ian H. Witten, Computer Science, University of Waikato, Hamilton, New Zealand 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70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470067" y="2558312"/>
            <a:ext cx="71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up &amp; Questions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470067" y="2558312"/>
            <a:ext cx="71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Text Mining Introduction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topic modeling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373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Text Mining &amp; 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4</a:t>
            </a:fld>
            <a:endParaRPr lang="en-US"/>
          </a:p>
        </p:txBody>
      </p:sp>
      <p:sp>
        <p:nvSpPr>
          <p:cNvPr id="2" name="Flowchart: Magnetic Disk 1"/>
          <p:cNvSpPr/>
          <p:nvPr/>
        </p:nvSpPr>
        <p:spPr>
          <a:xfrm>
            <a:off x="630381" y="2012068"/>
            <a:ext cx="1697183" cy="15980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8470" y="2569437"/>
            <a:ext cx="159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Initial </a:t>
            </a:r>
            <a:r>
              <a:rPr lang="en-US" sz="1600" dirty="0" smtClean="0">
                <a:solidFill>
                  <a:schemeClr val="bg1"/>
                </a:solidFill>
              </a:rPr>
              <a:t>text corpus </a:t>
            </a:r>
            <a:r>
              <a:rPr lang="en-US" sz="1600" dirty="0">
                <a:solidFill>
                  <a:schemeClr val="bg1"/>
                </a:solidFill>
              </a:rPr>
              <a:t>in </a:t>
            </a:r>
            <a:r>
              <a:rPr lang="en-US" sz="1600" dirty="0" smtClean="0">
                <a:solidFill>
                  <a:schemeClr val="bg1"/>
                </a:solidFill>
              </a:rPr>
              <a:t>natural </a:t>
            </a:r>
            <a:r>
              <a:rPr lang="en-US" sz="1600" dirty="0">
                <a:solidFill>
                  <a:schemeClr val="bg1"/>
                </a:solidFill>
              </a:rPr>
              <a:t>l</a:t>
            </a:r>
            <a:r>
              <a:rPr lang="en-US" sz="1600" dirty="0" smtClean="0">
                <a:solidFill>
                  <a:schemeClr val="bg1"/>
                </a:solidFill>
              </a:rPr>
              <a:t>anguage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8849" y="2244436"/>
            <a:ext cx="1911927" cy="115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09407" y="2530047"/>
            <a:ext cx="177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Words and grammar parsing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6584105" y="2012067"/>
            <a:ext cx="1697183" cy="15980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36949" y="2525371"/>
            <a:ext cx="159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Text corpus for analysis, with metadata, indices, TDM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67011" y="2233083"/>
            <a:ext cx="1911927" cy="115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37569" y="2479205"/>
            <a:ext cx="177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Analyze structured text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2770193" y="2641857"/>
            <a:ext cx="248071" cy="47296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5961651" y="2638882"/>
            <a:ext cx="248071" cy="47296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8841279" y="2635541"/>
            <a:ext cx="248071" cy="47296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7642" y="1410515"/>
            <a:ext cx="194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Unstructured text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4367" y="1410515"/>
            <a:ext cx="194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 data preparation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1092" y="1472876"/>
            <a:ext cx="194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 text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6279" y="1472876"/>
            <a:ext cx="194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 analytics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ket 6"/>
          <p:cNvSpPr/>
          <p:nvPr/>
        </p:nvSpPr>
        <p:spPr>
          <a:xfrm rot="16200000">
            <a:off x="4349496" y="689887"/>
            <a:ext cx="268940" cy="617876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21471" y="3997573"/>
            <a:ext cx="5546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 and natural language processing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631" y="4627213"/>
            <a:ext cx="3538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Adaptive from Miller (2005)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topic modeling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mining and other terms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http://www.cc.gatech.edu/~agray/6240spr11/resources/textmin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8" y="1733797"/>
            <a:ext cx="4234048" cy="31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058887" y="1011695"/>
            <a:ext cx="6685809" cy="52366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54830" y="1182518"/>
            <a:ext cx="62939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Corpus</a:t>
            </a:r>
            <a:r>
              <a:rPr lang="en-US" sz="1600" b="1" u="sng" dirty="0"/>
              <a:t>:</a:t>
            </a:r>
            <a:r>
              <a:rPr lang="en-US" sz="1600" dirty="0"/>
              <a:t> is a large and structured set of texts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Stop words:</a:t>
            </a:r>
            <a:r>
              <a:rPr lang="en-US" sz="1600" dirty="0"/>
              <a:t>  words which are filtered out before or after processing of natural language data (text)</a:t>
            </a:r>
            <a:endParaRPr lang="en-US" sz="16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Unstructured text:</a:t>
            </a:r>
            <a:r>
              <a:rPr lang="en-US" sz="1600" dirty="0"/>
              <a:t> information that either does not have a pre-defined data model or is not organized in a pre-defined manner.</a:t>
            </a:r>
            <a:endParaRPr lang="en-US" sz="16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Tokenizing:</a:t>
            </a:r>
            <a:r>
              <a:rPr lang="en-US" sz="1600" dirty="0"/>
              <a:t> process of breaking a stream of text up into words, phrases, symbols, or other meaningful elements called </a:t>
            </a:r>
            <a:r>
              <a:rPr lang="en-US" sz="1600" dirty="0" smtClean="0"/>
              <a:t>tokens (</a:t>
            </a:r>
            <a:r>
              <a:rPr lang="en-US" sz="1600" dirty="0"/>
              <a:t>see also lexical </a:t>
            </a:r>
            <a:r>
              <a:rPr lang="en-US" sz="1600" dirty="0" smtClean="0"/>
              <a:t>analysis)</a:t>
            </a:r>
            <a:endParaRPr lang="en-US" sz="16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Natural language processing:</a:t>
            </a:r>
            <a:r>
              <a:rPr lang="en-US" sz="1600" dirty="0"/>
              <a:t> field of computer science, artificial intelligence, and linguistics concerned with the interactions between computers and human (natural) languages</a:t>
            </a:r>
            <a:endParaRPr lang="en-US" sz="16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Term document (or document term) matrix:</a:t>
            </a:r>
            <a:r>
              <a:rPr lang="en-US" sz="1600" dirty="0"/>
              <a:t>  is a mathematical matrix that describes the frequency of terms that occur in a collection of documents</a:t>
            </a:r>
            <a:endParaRPr lang="en-US" sz="16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Supervised learning:</a:t>
            </a:r>
            <a:r>
              <a:rPr lang="en-US" sz="1600" dirty="0"/>
              <a:t> s the machine learning task of inferring a function from labeled training data</a:t>
            </a:r>
            <a:endParaRPr lang="en-US" sz="16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Unsupervised learning:</a:t>
            </a:r>
            <a:r>
              <a:rPr lang="en-US" sz="1600" dirty="0"/>
              <a:t> find hidden structure in unlabeled </a:t>
            </a:r>
            <a:r>
              <a:rPr lang="en-US" sz="1600" dirty="0" smtClean="0"/>
              <a:t>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Stemming</a:t>
            </a:r>
            <a:r>
              <a:rPr lang="en-US" sz="1600" b="1" dirty="0" smtClean="0"/>
              <a:t>: </a:t>
            </a:r>
            <a:r>
              <a:rPr lang="en-US" sz="1600" dirty="0" smtClean="0"/>
              <a:t>the </a:t>
            </a:r>
            <a:r>
              <a:rPr lang="en-US" sz="1600" dirty="0"/>
              <a:t>process for reducing inflected (or sometimes derived) words to their word stem, base or root form—generally a written word form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32555" y="5940600"/>
            <a:ext cx="1541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Wikipedia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0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topic modeling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information retrieval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http://www.jisc.ac.uk/sites/default/files/text-mining-diag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8" y="1567543"/>
            <a:ext cx="5828982" cy="34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1996" y="5140467"/>
            <a:ext cx="4433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 http</a:t>
            </a:r>
            <a:r>
              <a:rPr lang="en-US" sz="1100" dirty="0"/>
              <a:t>://www.jisc.ac.uk/reports/value-and-benefits-of-text-mining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95397" y="918833"/>
            <a:ext cx="4927937" cy="4390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7946" y="1214178"/>
            <a:ext cx="4495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idea is how do we take this unstructured text, index it in such a way that allows us to integrate the structure analytics back to the core information to move, sort, search, process, categorize, etc. by document.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7946" y="2676199"/>
            <a:ext cx="449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IR goals: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94566" y="3230088"/>
            <a:ext cx="106878" cy="106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27480" y="3113652"/>
            <a:ext cx="449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Ad-hoc retrieval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7480" y="3551105"/>
            <a:ext cx="449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Filtering/Sorting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90913" y="3667541"/>
            <a:ext cx="106878" cy="106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90913" y="4068510"/>
            <a:ext cx="106878" cy="106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42324" y="3952672"/>
            <a:ext cx="449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Browsing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topic modeling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369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 for Topic Modeling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3138" y="1638794"/>
            <a:ext cx="1959428" cy="70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Corpus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78527" y="2339438"/>
            <a:ext cx="0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3138" y="2992581"/>
            <a:ext cx="1959428" cy="70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 the Corpus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74065" y="2978411"/>
            <a:ext cx="2182705" cy="10057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Lower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Remove </a:t>
            </a:r>
            <a:r>
              <a:rPr lang="en-US" sz="1200" dirty="0" smtClean="0"/>
              <a:t>number, punctuation</a:t>
            </a:r>
            <a:r>
              <a:rPr lang="en-US" sz="1200" dirty="0"/>
              <a:t>, etc</a:t>
            </a:r>
            <a:r>
              <a:rPr lang="en-US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Steaming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Remove stop words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65662" y="3693225"/>
            <a:ext cx="0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3138" y="4346368"/>
            <a:ext cx="1959428" cy="70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Term Doc Matrix</a:t>
            </a:r>
            <a:endParaRPr lang="en-US" dirty="0"/>
          </a:p>
        </p:txBody>
      </p:sp>
      <p:cxnSp>
        <p:nvCxnSpPr>
          <p:cNvPr id="7" name="Straight Connector 6"/>
          <p:cNvCxnSpPr>
            <a:stCxn id="12" idx="3"/>
          </p:cNvCxnSpPr>
          <p:nvPr/>
        </p:nvCxnSpPr>
        <p:spPr>
          <a:xfrm>
            <a:off x="2422566" y="3342903"/>
            <a:ext cx="351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774065" y="4461653"/>
            <a:ext cx="2182705" cy="8318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</a:t>
            </a:r>
            <a:r>
              <a:rPr lang="en-US" sz="1200" dirty="0" smtClean="0"/>
              <a:t>okenize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Word length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Apply constraints (sparsity, etc.)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422566" y="4826145"/>
            <a:ext cx="351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308269" y="1011695"/>
            <a:ext cx="6672236" cy="4281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52" y="1284932"/>
            <a:ext cx="468187" cy="353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08538" y="1331017"/>
            <a:ext cx="6042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packages &lt;- c('tm', 'NLP', '</a:t>
            </a:r>
            <a:r>
              <a:rPr lang="en-US" sz="1400" dirty="0" err="1"/>
              <a:t>SnowballC</a:t>
            </a:r>
            <a:r>
              <a:rPr lang="en-US" sz="1400" dirty="0"/>
              <a:t>', '</a:t>
            </a:r>
            <a:r>
              <a:rPr lang="en-US" sz="1400" dirty="0" err="1"/>
              <a:t>openNLP</a:t>
            </a:r>
            <a:r>
              <a:rPr lang="en-US" sz="1400" dirty="0"/>
              <a:t>', '</a:t>
            </a:r>
            <a:r>
              <a:rPr lang="en-US" sz="1400" dirty="0" err="1"/>
              <a:t>openNLPmodels.en</a:t>
            </a:r>
            <a:r>
              <a:rPr lang="en-US" sz="1400" dirty="0"/>
              <a:t>', '</a:t>
            </a:r>
            <a:r>
              <a:rPr lang="en-US" sz="1400" dirty="0" err="1"/>
              <a:t>RWeka</a:t>
            </a:r>
            <a:r>
              <a:rPr lang="en-US" sz="1400" dirty="0" smtClean="0"/>
              <a:t>')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7646" y="1754078"/>
            <a:ext cx="65534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input data for topic models is a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document-term matrix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The rows in this matrix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documents and the columns to the terms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number of rows is equal to the size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corpus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number of columns to the size of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the document to the term frequency vector involves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tokenizing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document and then processing the tokens for example by converting them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lower-case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removing punctuation characters, removing numbers, stemming, removing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stop words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omitting terms with a length below a certain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term in a collection's vocabulary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index maps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which document the term was posted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(inverted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indices 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lists)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470067" y="2558312"/>
            <a:ext cx="71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Modeling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u.edu/~/media/Site/DevelopmentExternalAffairs/PublicAffairs/Logos/lyle/LylebbEngineering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2" y="6356350"/>
            <a:ext cx="3271935" cy="482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139774" y="193598"/>
            <a:ext cx="11840731" cy="324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 into Latent Dirichlet Allocation (LDA)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288" y="642363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Probabilistic modeling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A7FC-2BAF-46CA-9C8E-FA8F8C54F18E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5002" y="1304174"/>
            <a:ext cx="948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Treat data as observations that arise from a generative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probabilistic process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that includes hidden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documents, the hidden variables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thematic structure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the collection.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5701" y="1320241"/>
            <a:ext cx="427383" cy="437322"/>
            <a:chOff x="2474843" y="2206487"/>
            <a:chExt cx="427383" cy="437322"/>
          </a:xfrm>
        </p:grpSpPr>
        <p:sp>
          <p:nvSpPr>
            <p:cNvPr id="9" name="Oval 8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006" y="2127664"/>
            <a:ext cx="427383" cy="437322"/>
            <a:chOff x="2474843" y="2206487"/>
            <a:chExt cx="427383" cy="437322"/>
          </a:xfrm>
        </p:grpSpPr>
        <p:sp>
          <p:nvSpPr>
            <p:cNvPr id="18" name="Oval 17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3307" y="2118979"/>
            <a:ext cx="876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Infer the hidden structure using posterior inference: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What are the topics that describe this collection?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0585" y="2935087"/>
            <a:ext cx="427383" cy="437322"/>
            <a:chOff x="2474843" y="2206487"/>
            <a:chExt cx="427383" cy="437322"/>
          </a:xfrm>
        </p:grpSpPr>
        <p:sp>
          <p:nvSpPr>
            <p:cNvPr id="25" name="Oval 24"/>
            <p:cNvSpPr/>
            <p:nvPr/>
          </p:nvSpPr>
          <p:spPr>
            <a:xfrm>
              <a:off x="2474843" y="2206487"/>
              <a:ext cx="427383" cy="437322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89727" y="2226365"/>
              <a:ext cx="397613" cy="397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41645" y="22347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19886" y="2911434"/>
            <a:ext cx="749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Situate new data into the estimated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does this query or new document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into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topic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structure?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33f7ffa0-ee71-4812-b2bc-0f48551d7625" RevisionId="47abd886-f786-46fe-84b3-9d73c621f554" Stencil="172d6d98-e5c9-42e9-a209-79f7a94bbd38" StencilRevisionId="00000000-0000-0000-0000-000000000000" StencilVersion="0.0"/>
</Control>
</file>

<file path=customXml/item2.xml><?xml version="1.0" encoding="utf-8"?>
<Control xmlns="http://schemas.microsoft.com/VisualStudio/2011/storyboarding/control">
  <Id Name="System.Storyboarding.WindowsAppIcons.Refresh" Revision="1" Stencil="System.Storyboarding.WindowsAppIcons" StencilVersion="0.1"/>
</Control>
</file>

<file path=customXml/itemProps1.xml><?xml version="1.0" encoding="utf-8"?>
<ds:datastoreItem xmlns:ds="http://schemas.openxmlformats.org/officeDocument/2006/customXml" ds:itemID="{E5DE0D59-251F-47E7-92A3-C72FB5FFDCB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1B71EFAD-8BC3-4A78-A227-D30E1B9273F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2802</Words>
  <Application>Microsoft Office PowerPoint</Application>
  <PresentationFormat>Widescreen</PresentationFormat>
  <Paragraphs>418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HP Simplified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Smitherman, Josh</dc:creator>
  <cp:lastModifiedBy>Smitherman, Josh</cp:lastModifiedBy>
  <cp:revision>212</cp:revision>
  <dcterms:created xsi:type="dcterms:W3CDTF">2015-03-11T11:04:00Z</dcterms:created>
  <dcterms:modified xsi:type="dcterms:W3CDTF">2015-03-23T15:03:48Z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