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96" r:id="rId1"/>
  </p:sldMasterIdLst>
  <p:notesMasterIdLst>
    <p:notesMasterId r:id="rId24"/>
  </p:notesMasterIdLst>
  <p:sldIdLst>
    <p:sldId id="256" r:id="rId2"/>
    <p:sldId id="257" r:id="rId3"/>
    <p:sldId id="258" r:id="rId4"/>
    <p:sldId id="261" r:id="rId5"/>
    <p:sldId id="262" r:id="rId6"/>
    <p:sldId id="265" r:id="rId7"/>
    <p:sldId id="266" r:id="rId8"/>
    <p:sldId id="269" r:id="rId9"/>
    <p:sldId id="270" r:id="rId10"/>
    <p:sldId id="271" r:id="rId11"/>
    <p:sldId id="273" r:id="rId12"/>
    <p:sldId id="272" r:id="rId13"/>
    <p:sldId id="274" r:id="rId14"/>
    <p:sldId id="277" r:id="rId15"/>
    <p:sldId id="278" r:id="rId16"/>
    <p:sldId id="280" r:id="rId17"/>
    <p:sldId id="275" r:id="rId18"/>
    <p:sldId id="276" r:id="rId19"/>
    <p:sldId id="279" r:id="rId20"/>
    <p:sldId id="281" r:id="rId21"/>
    <p:sldId id="263" r:id="rId22"/>
    <p:sldId id="268" r:id="rId2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13" autoAdjust="0"/>
    <p:restoredTop sz="94660"/>
  </p:normalViewPr>
  <p:slideViewPr>
    <p:cSldViewPr snapToGrid="0">
      <p:cViewPr varScale="1">
        <p:scale>
          <a:sx n="84" d="100"/>
          <a:sy n="84" d="100"/>
        </p:scale>
        <p:origin x="638" y="5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923C24D-8DFE-4E22-B5AF-D54D61217643}" type="datetimeFigureOut">
              <a:rPr lang="en-US" smtClean="0"/>
              <a:t>4/12/2019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741121C-9A85-40F9-A803-F46E7C0DCDCC}" type="slidenum">
              <a:rPr lang="en-US" smtClean="0"/>
              <a:t>‹#›</a:t>
            </a:fld>
            <a:endParaRPr lang="en-US"/>
          </a:p>
        </p:txBody>
      </p:sp>
    </p:spTree>
    <p:extLst>
      <p:ext uri="{BB962C8B-B14F-4D97-AF65-F5344CB8AC3E}">
        <p14:creationId xmlns:p14="http://schemas.microsoft.com/office/powerpoint/2010/main" val="316536785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 network graph consists of nodes (or vertices) and edges (or links).  The vertices are the set of objects connected together.  The edges are the connections between the vertices.  Information can be captured in the nodes as well as the edges via their attributes.  What makes a network graph unique is the association between nodes is captured – i.e. the edges are important!  These edges are either directed or undirected.  Loops are also possible.  In general, we are interested in the degree of each vertices.  For an undirected graph the degree is the total number of edges connected to the vertices.  For a directed graph we can also calculate the “in degree” and “out degree.” </a:t>
            </a:r>
          </a:p>
          <a:p>
            <a:r>
              <a:rPr lang="en-US" dirty="0"/>
              <a:t>Network Image Source:  https://mathinsight.org/definition/network</a:t>
            </a:r>
          </a:p>
        </p:txBody>
      </p:sp>
      <p:sp>
        <p:nvSpPr>
          <p:cNvPr id="4" name="Slide Number Placeholder 3"/>
          <p:cNvSpPr>
            <a:spLocks noGrp="1"/>
          </p:cNvSpPr>
          <p:nvPr>
            <p:ph type="sldNum" sz="quarter" idx="5"/>
          </p:nvPr>
        </p:nvSpPr>
        <p:spPr/>
        <p:txBody>
          <a:bodyPr/>
          <a:lstStyle/>
          <a:p>
            <a:fld id="{5741121C-9A85-40F9-A803-F46E7C0DCDCC}" type="slidenum">
              <a:rPr lang="en-US" smtClean="0"/>
              <a:t>3</a:t>
            </a:fld>
            <a:endParaRPr lang="en-US"/>
          </a:p>
        </p:txBody>
      </p:sp>
    </p:spTree>
    <p:extLst>
      <p:ext uri="{BB962C8B-B14F-4D97-AF65-F5344CB8AC3E}">
        <p14:creationId xmlns:p14="http://schemas.microsoft.com/office/powerpoint/2010/main" val="195671978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Eigenvector centrality reveals that nodes F, E, &amp; G (which did not stand out in degree or betweenness) had high eigenvector centrality.  This is because they are connected to each other and also connected to C.</a:t>
            </a:r>
          </a:p>
        </p:txBody>
      </p:sp>
      <p:sp>
        <p:nvSpPr>
          <p:cNvPr id="4" name="Slide Number Placeholder 3"/>
          <p:cNvSpPr>
            <a:spLocks noGrp="1"/>
          </p:cNvSpPr>
          <p:nvPr>
            <p:ph type="sldNum" sz="quarter" idx="5"/>
          </p:nvPr>
        </p:nvSpPr>
        <p:spPr/>
        <p:txBody>
          <a:bodyPr/>
          <a:lstStyle/>
          <a:p>
            <a:fld id="{5741121C-9A85-40F9-A803-F46E7C0DCDCC}" type="slidenum">
              <a:rPr lang="en-US" smtClean="0"/>
              <a:t>12</a:t>
            </a:fld>
            <a:endParaRPr lang="en-US"/>
          </a:p>
        </p:txBody>
      </p:sp>
    </p:spTree>
    <p:extLst>
      <p:ext uri="{BB962C8B-B14F-4D97-AF65-F5344CB8AC3E}">
        <p14:creationId xmlns:p14="http://schemas.microsoft.com/office/powerpoint/2010/main" val="317956484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micro-features of a network can shed light on how a network functions.  We can examine the network and see how many closed triads the network contains.  We see here that we have 3 closed triads.  We can also calculate the network transitivity which is the probability that the adjacent vertices of a given vertices are interconnected.  The global transitivity is 0.56.  The local transitivity (i.e. the transitivity for a specified vertices) can also be calculated.  In this example, F, is adjacent to G, C, &amp; E.  G,C,E is not a closed triad and there are only two of possible three edges.  Therefore, the transitivity of F is 2/3.  Another way to look at local transitivity is proportion of closed triads the vertices could be a part of out of the total number it could be a part of.</a:t>
            </a:r>
          </a:p>
        </p:txBody>
      </p:sp>
      <p:sp>
        <p:nvSpPr>
          <p:cNvPr id="4" name="Slide Number Placeholder 3"/>
          <p:cNvSpPr>
            <a:spLocks noGrp="1"/>
          </p:cNvSpPr>
          <p:nvPr>
            <p:ph type="sldNum" sz="quarter" idx="5"/>
          </p:nvPr>
        </p:nvSpPr>
        <p:spPr/>
        <p:txBody>
          <a:bodyPr/>
          <a:lstStyle/>
          <a:p>
            <a:fld id="{5741121C-9A85-40F9-A803-F46E7C0DCDCC}" type="slidenum">
              <a:rPr lang="en-US" smtClean="0"/>
              <a:t>14</a:t>
            </a:fld>
            <a:endParaRPr lang="en-US"/>
          </a:p>
        </p:txBody>
      </p:sp>
    </p:spTree>
    <p:extLst>
      <p:ext uri="{BB962C8B-B14F-4D97-AF65-F5344CB8AC3E}">
        <p14:creationId xmlns:p14="http://schemas.microsoft.com/office/powerpoint/2010/main" val="385401748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simple network has 3 cliques of size 3.  If G &amp; E were connected then the largest clique would be C,E,F,G.  From an analytics perspective, depending on the nature of the network, we might want to understand why F&amp;G are not connected.</a:t>
            </a:r>
          </a:p>
        </p:txBody>
      </p:sp>
      <p:sp>
        <p:nvSpPr>
          <p:cNvPr id="4" name="Slide Number Placeholder 3"/>
          <p:cNvSpPr>
            <a:spLocks noGrp="1"/>
          </p:cNvSpPr>
          <p:nvPr>
            <p:ph type="sldNum" sz="quarter" idx="5"/>
          </p:nvPr>
        </p:nvSpPr>
        <p:spPr/>
        <p:txBody>
          <a:bodyPr/>
          <a:lstStyle/>
          <a:p>
            <a:fld id="{5741121C-9A85-40F9-A803-F46E7C0DCDCC}" type="slidenum">
              <a:rPr lang="en-US" smtClean="0"/>
              <a:t>15</a:t>
            </a:fld>
            <a:endParaRPr lang="en-US"/>
          </a:p>
        </p:txBody>
      </p:sp>
    </p:spTree>
    <p:extLst>
      <p:ext uri="{BB962C8B-B14F-4D97-AF65-F5344CB8AC3E}">
        <p14:creationId xmlns:p14="http://schemas.microsoft.com/office/powerpoint/2010/main" val="360885151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Using the edge betweenness we can see that two communities </a:t>
            </a:r>
          </a:p>
        </p:txBody>
      </p:sp>
      <p:sp>
        <p:nvSpPr>
          <p:cNvPr id="4" name="Slide Number Placeholder 3"/>
          <p:cNvSpPr>
            <a:spLocks noGrp="1"/>
          </p:cNvSpPr>
          <p:nvPr>
            <p:ph type="sldNum" sz="quarter" idx="5"/>
          </p:nvPr>
        </p:nvSpPr>
        <p:spPr/>
        <p:txBody>
          <a:bodyPr/>
          <a:lstStyle/>
          <a:p>
            <a:fld id="{5741121C-9A85-40F9-A803-F46E7C0DCDCC}" type="slidenum">
              <a:rPr lang="en-US" smtClean="0"/>
              <a:t>16</a:t>
            </a:fld>
            <a:endParaRPr lang="en-US"/>
          </a:p>
        </p:txBody>
      </p:sp>
    </p:spTree>
    <p:extLst>
      <p:ext uri="{BB962C8B-B14F-4D97-AF65-F5344CB8AC3E}">
        <p14:creationId xmlns:p14="http://schemas.microsoft.com/office/powerpoint/2010/main" val="141863303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vertex attribute in question is the number of bikes at a station.  The simple network is relabeled with number of bikes at each station.  The </a:t>
            </a:r>
            <a:r>
              <a:rPr lang="en-US" dirty="0" err="1"/>
              <a:t>assortativity</a:t>
            </a:r>
            <a:r>
              <a:rPr lang="en-US" dirty="0"/>
              <a:t> coefficient is -0.36 which means stations smaller numbers of bikes are more likely connected to stations with a large number of bikes.  The bike numbers ought to be binned and assigned a numerical factor to make sense.</a:t>
            </a:r>
          </a:p>
        </p:txBody>
      </p:sp>
      <p:sp>
        <p:nvSpPr>
          <p:cNvPr id="4" name="Slide Number Placeholder 3"/>
          <p:cNvSpPr>
            <a:spLocks noGrp="1"/>
          </p:cNvSpPr>
          <p:nvPr>
            <p:ph type="sldNum" sz="quarter" idx="5"/>
          </p:nvPr>
        </p:nvSpPr>
        <p:spPr/>
        <p:txBody>
          <a:bodyPr/>
          <a:lstStyle/>
          <a:p>
            <a:fld id="{5741121C-9A85-40F9-A803-F46E7C0DCDCC}" type="slidenum">
              <a:rPr lang="en-US" smtClean="0"/>
              <a:t>20</a:t>
            </a:fld>
            <a:endParaRPr lang="en-US"/>
          </a:p>
        </p:txBody>
      </p:sp>
    </p:spTree>
    <p:extLst>
      <p:ext uri="{BB962C8B-B14F-4D97-AF65-F5344CB8AC3E}">
        <p14:creationId xmlns:p14="http://schemas.microsoft.com/office/powerpoint/2010/main" val="177468481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Table derived from: https://www.analyticsvidhya.com/blog/2018/04/introduction-to-graph-theory-network-analysis-python-codes/</a:t>
            </a:r>
          </a:p>
          <a:p>
            <a:r>
              <a:rPr lang="en-US" dirty="0"/>
              <a:t>We live in a world of networks!  A variety of systems can be modeled using networks and analyzed using network analysis techniques.</a:t>
            </a:r>
          </a:p>
          <a:p>
            <a:endParaRPr lang="en-US" dirty="0"/>
          </a:p>
        </p:txBody>
      </p:sp>
      <p:sp>
        <p:nvSpPr>
          <p:cNvPr id="4" name="Slide Number Placeholder 3"/>
          <p:cNvSpPr>
            <a:spLocks noGrp="1"/>
          </p:cNvSpPr>
          <p:nvPr>
            <p:ph type="sldNum" sz="quarter" idx="5"/>
          </p:nvPr>
        </p:nvSpPr>
        <p:spPr/>
        <p:txBody>
          <a:bodyPr/>
          <a:lstStyle/>
          <a:p>
            <a:fld id="{5741121C-9A85-40F9-A803-F46E7C0DCDCC}" type="slidenum">
              <a:rPr lang="en-US" smtClean="0"/>
              <a:t>4</a:t>
            </a:fld>
            <a:endParaRPr lang="en-US"/>
          </a:p>
        </p:txBody>
      </p:sp>
    </p:spTree>
    <p:extLst>
      <p:ext uri="{BB962C8B-B14F-4D97-AF65-F5344CB8AC3E}">
        <p14:creationId xmlns:p14="http://schemas.microsoft.com/office/powerpoint/2010/main" val="25535432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Network analysis is a powerful way to anchor other analyses.  It can be used to solve the “where do I start looking” problem.  It is also a powerful forensic tool.</a:t>
            </a:r>
          </a:p>
        </p:txBody>
      </p:sp>
      <p:sp>
        <p:nvSpPr>
          <p:cNvPr id="4" name="Slide Number Placeholder 3"/>
          <p:cNvSpPr>
            <a:spLocks noGrp="1"/>
          </p:cNvSpPr>
          <p:nvPr>
            <p:ph type="sldNum" sz="quarter" idx="5"/>
          </p:nvPr>
        </p:nvSpPr>
        <p:spPr/>
        <p:txBody>
          <a:bodyPr/>
          <a:lstStyle/>
          <a:p>
            <a:fld id="{5741121C-9A85-40F9-A803-F46E7C0DCDCC}" type="slidenum">
              <a:rPr lang="en-US" smtClean="0"/>
              <a:t>5</a:t>
            </a:fld>
            <a:endParaRPr lang="en-US"/>
          </a:p>
        </p:txBody>
      </p:sp>
    </p:spTree>
    <p:extLst>
      <p:ext uri="{BB962C8B-B14F-4D97-AF65-F5344CB8AC3E}">
        <p14:creationId xmlns:p14="http://schemas.microsoft.com/office/powerpoint/2010/main" val="58461546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plot to the left is a basic network graph depicting the vertices and edges.  The plot to the right applies an edge weight to the line thickness based on the frequency attribute.  The visual power of network graphs is apparent.  One can immediately pick out which vertices have frequent connections.</a:t>
            </a:r>
          </a:p>
        </p:txBody>
      </p:sp>
      <p:sp>
        <p:nvSpPr>
          <p:cNvPr id="4" name="Slide Number Placeholder 3"/>
          <p:cNvSpPr>
            <a:spLocks noGrp="1"/>
          </p:cNvSpPr>
          <p:nvPr>
            <p:ph type="sldNum" sz="quarter" idx="5"/>
          </p:nvPr>
        </p:nvSpPr>
        <p:spPr/>
        <p:txBody>
          <a:bodyPr/>
          <a:lstStyle/>
          <a:p>
            <a:fld id="{5741121C-9A85-40F9-A803-F46E7C0DCDCC}" type="slidenum">
              <a:rPr lang="en-US" smtClean="0"/>
              <a:t>7</a:t>
            </a:fld>
            <a:endParaRPr lang="en-US"/>
          </a:p>
        </p:txBody>
      </p:sp>
    </p:spTree>
    <p:extLst>
      <p:ext uri="{BB962C8B-B14F-4D97-AF65-F5344CB8AC3E}">
        <p14:creationId xmlns:p14="http://schemas.microsoft.com/office/powerpoint/2010/main" val="226721525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neighbors for A consist of D,B, &amp; C.  We might also be interested in understanding which vertices share a common neighbor.  We can find common neighbors using the intersection function.  The common neighbor between B and C is A.  The diameter is the longest path length through the network.  Each edge has a geodesic distance of 1.  In this network the diameter is 3.</a:t>
            </a:r>
          </a:p>
        </p:txBody>
      </p:sp>
      <p:sp>
        <p:nvSpPr>
          <p:cNvPr id="4" name="Slide Number Placeholder 3"/>
          <p:cNvSpPr>
            <a:spLocks noGrp="1"/>
          </p:cNvSpPr>
          <p:nvPr>
            <p:ph type="sldNum" sz="quarter" idx="5"/>
          </p:nvPr>
        </p:nvSpPr>
        <p:spPr/>
        <p:txBody>
          <a:bodyPr/>
          <a:lstStyle/>
          <a:p>
            <a:fld id="{5741121C-9A85-40F9-A803-F46E7C0DCDCC}" type="slidenum">
              <a:rPr lang="en-US" smtClean="0"/>
              <a:t>8</a:t>
            </a:fld>
            <a:endParaRPr lang="en-US"/>
          </a:p>
        </p:txBody>
      </p:sp>
    </p:spTree>
    <p:extLst>
      <p:ext uri="{BB962C8B-B14F-4D97-AF65-F5344CB8AC3E}">
        <p14:creationId xmlns:p14="http://schemas.microsoft.com/office/powerpoint/2010/main" val="186292296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Most networks of interest are too complex to be dissected visually.  In general we’d like to focus on vertices that are considered important.  There are several measures of importance/influence to include degree, betweenness, and eigenvector centrality.  There are other measures that will not be discussed to include closeness centrality and </a:t>
            </a:r>
            <a:r>
              <a:rPr lang="en-US" dirty="0" err="1"/>
              <a:t>pagerank</a:t>
            </a:r>
            <a:r>
              <a:rPr lang="en-US" dirty="0"/>
              <a:t> centrality.  In all cases we need to understand what type of network we are analyzing before making claims about vertex importance/influence!</a:t>
            </a:r>
          </a:p>
        </p:txBody>
      </p:sp>
      <p:sp>
        <p:nvSpPr>
          <p:cNvPr id="4" name="Slide Number Placeholder 3"/>
          <p:cNvSpPr>
            <a:spLocks noGrp="1"/>
          </p:cNvSpPr>
          <p:nvPr>
            <p:ph type="sldNum" sz="quarter" idx="5"/>
          </p:nvPr>
        </p:nvSpPr>
        <p:spPr/>
        <p:txBody>
          <a:bodyPr/>
          <a:lstStyle/>
          <a:p>
            <a:fld id="{5741121C-9A85-40F9-A803-F46E7C0DCDCC}" type="slidenum">
              <a:rPr lang="en-US" smtClean="0"/>
              <a:t>9</a:t>
            </a:fld>
            <a:endParaRPr lang="en-US"/>
          </a:p>
        </p:txBody>
      </p:sp>
    </p:spTree>
    <p:extLst>
      <p:ext uri="{BB962C8B-B14F-4D97-AF65-F5344CB8AC3E}">
        <p14:creationId xmlns:p14="http://schemas.microsoft.com/office/powerpoint/2010/main" val="183665204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Upon inspection we see that C is an important vertices which is supported by its high degree.  But what about A and F?  They both have the same degree but clearly A appears to be more critical.</a:t>
            </a:r>
          </a:p>
        </p:txBody>
      </p:sp>
      <p:sp>
        <p:nvSpPr>
          <p:cNvPr id="4" name="Slide Number Placeholder 3"/>
          <p:cNvSpPr>
            <a:spLocks noGrp="1"/>
          </p:cNvSpPr>
          <p:nvPr>
            <p:ph type="sldNum" sz="quarter" idx="5"/>
          </p:nvPr>
        </p:nvSpPr>
        <p:spPr/>
        <p:txBody>
          <a:bodyPr/>
          <a:lstStyle/>
          <a:p>
            <a:fld id="{5741121C-9A85-40F9-A803-F46E7C0DCDCC}" type="slidenum">
              <a:rPr lang="en-US" smtClean="0"/>
              <a:t>10</a:t>
            </a:fld>
            <a:endParaRPr lang="en-US"/>
          </a:p>
        </p:txBody>
      </p:sp>
    </p:spTree>
    <p:extLst>
      <p:ext uri="{BB962C8B-B14F-4D97-AF65-F5344CB8AC3E}">
        <p14:creationId xmlns:p14="http://schemas.microsoft.com/office/powerpoint/2010/main" val="409324381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As suspected, C has the highest betweenness.  It is clearly a bridge between two separate “neighborhoods” in this network.  However, we also see that A has a high betweenness and F has a low betweenness.  Based on degree alone we could not distinguish between A and F.  I will discuss clustering on edge betweenness in a later slide.</a:t>
            </a:r>
          </a:p>
        </p:txBody>
      </p:sp>
      <p:sp>
        <p:nvSpPr>
          <p:cNvPr id="4" name="Slide Number Placeholder 3"/>
          <p:cNvSpPr>
            <a:spLocks noGrp="1"/>
          </p:cNvSpPr>
          <p:nvPr>
            <p:ph type="sldNum" sz="quarter" idx="5"/>
          </p:nvPr>
        </p:nvSpPr>
        <p:spPr/>
        <p:txBody>
          <a:bodyPr/>
          <a:lstStyle/>
          <a:p>
            <a:fld id="{5741121C-9A85-40F9-A803-F46E7C0DCDCC}" type="slidenum">
              <a:rPr lang="en-US" smtClean="0"/>
              <a:t>11</a:t>
            </a:fld>
            <a:endParaRPr lang="en-US"/>
          </a:p>
        </p:txBody>
      </p:sp>
    </p:spTree>
    <p:extLst>
      <p:ext uri="{BB962C8B-B14F-4D97-AF65-F5344CB8AC3E}">
        <p14:creationId xmlns:p14="http://schemas.microsoft.com/office/powerpoint/2010/main" val="16854743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en-US"/>
              <a:t>Click to edit Master title style</a:t>
            </a:r>
            <a:endParaRPr lang="en-US" dirty="0"/>
          </a:p>
        </p:txBody>
      </p:sp>
      <p:sp>
        <p:nvSpPr>
          <p:cNvPr id="3" name="Subtitle 2"/>
          <p:cNvSpPr>
            <a:spLocks noGrp="1"/>
          </p:cNvSpPr>
          <p:nvPr>
            <p:ph type="subTitle" idx="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7" name="Date Placeholder 6"/>
          <p:cNvSpPr>
            <a:spLocks noGrp="1"/>
          </p:cNvSpPr>
          <p:nvPr>
            <p:ph type="dt" sz="half" idx="10"/>
          </p:nvPr>
        </p:nvSpPr>
        <p:spPr/>
        <p:txBody>
          <a:bodyPr/>
          <a:lstStyle/>
          <a:p>
            <a:fld id="{1160EA64-D806-43AC-9DF2-F8C432F32B4C}" type="datetimeFigureOut">
              <a:rPr lang="en-US" dirty="0"/>
              <a:t>4/12/2019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9F9C37B-1D36-470B-8223-D6C91242EC14}" type="datetimeFigureOut">
              <a:rPr lang="en-US" dirty="0"/>
              <a:t>4/12/2019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7C6F52A-A82B-47A2-A83A-8C4C91F2D59F}" type="datetimeFigureOut">
              <a:rPr lang="en-US" dirty="0"/>
              <a:t>4/12/2019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070A7B3-6521-4DCA-87E5-044747A908C1}" type="datetimeFigureOut">
              <a:rPr lang="en-US" dirty="0"/>
              <a:t>4/12/2019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en-US"/>
              <a:t>Click to edit Master title style</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7" name="Date Placeholder 6"/>
          <p:cNvSpPr>
            <a:spLocks noGrp="1"/>
          </p:cNvSpPr>
          <p:nvPr>
            <p:ph type="dt" sz="half" idx="10"/>
          </p:nvPr>
        </p:nvSpPr>
        <p:spPr/>
        <p:txBody>
          <a:bodyPr/>
          <a:lstStyle/>
          <a:p>
            <a:fld id="{1160EA64-D806-43AC-9DF2-F8C432F32B4C}" type="datetimeFigureOut">
              <a:rPr lang="en-US" dirty="0"/>
              <a:t>4/12/2019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581912" y="2638044"/>
            <a:ext cx="4271771" cy="310198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38315" y="2638044"/>
            <a:ext cx="4270247" cy="310198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p:cNvSpPr>
            <a:spLocks noGrp="1"/>
          </p:cNvSpPr>
          <p:nvPr>
            <p:ph type="dt" sz="half" idx="10"/>
          </p:nvPr>
        </p:nvSpPr>
        <p:spPr/>
        <p:txBody>
          <a:bodyPr/>
          <a:lstStyle/>
          <a:p>
            <a:fld id="{AB134690-1557-4C89-A502-4959FE7FAD70}" type="datetimeFigureOut">
              <a:rPr lang="en-US" dirty="0"/>
              <a:t>4/12/2019</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583436" y="3143250"/>
            <a:ext cx="4270248" cy="259677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7" name="Date Placeholder 6"/>
          <p:cNvSpPr>
            <a:spLocks noGrp="1"/>
          </p:cNvSpPr>
          <p:nvPr>
            <p:ph type="dt" sz="half" idx="10"/>
          </p:nvPr>
        </p:nvSpPr>
        <p:spPr/>
        <p:txBody>
          <a:bodyPr/>
          <a:lstStyle/>
          <a:p>
            <a:fld id="{4F7D4976-E339-4826-83B7-FBD03F55ECF8}" type="datetimeFigureOut">
              <a:rPr lang="en-US" dirty="0"/>
              <a:t>4/12/2019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t>‹#›</a:t>
            </a:fld>
            <a:endParaRPr lang="en-US" dirty="0"/>
          </a:p>
        </p:txBody>
      </p:sp>
      <p:sp>
        <p:nvSpPr>
          <p:cNvPr id="10" name="Title 9"/>
          <p:cNvSpPr>
            <a:spLocks noGrp="1"/>
          </p:cNvSpPr>
          <p:nvPr>
            <p:ph type="title"/>
          </p:nvPr>
        </p:nvSpPr>
        <p:spPr/>
        <p:txBody>
          <a:bodyPr/>
          <a:lstStyle/>
          <a:p>
            <a:r>
              <a:rPr lang="en-US"/>
              <a:t>Click to edit Master title style</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1037C31-9E7A-4F99-8774-A0E530DE1A42}" type="datetimeFigureOut">
              <a:rPr lang="en-US" dirty="0"/>
              <a:t>4/12/2019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278504F-A551-4DE0-9316-4DCD1D8CC752}" type="datetimeFigureOut">
              <a:rPr lang="en-US" dirty="0"/>
              <a:t>4/12/2019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en-US"/>
              <a:t>Click to edit Master title style</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9" name="Date Placeholder 8"/>
          <p:cNvSpPr>
            <a:spLocks noGrp="1"/>
          </p:cNvSpPr>
          <p:nvPr>
            <p:ph type="dt" sz="half" idx="10"/>
          </p:nvPr>
        </p:nvSpPr>
        <p:spPr/>
        <p:txBody>
          <a:bodyPr/>
          <a:lstStyle/>
          <a:p>
            <a:fld id="{D1BE4249-C0D0-4B06-8692-E8BB871AF643}" type="datetimeFigureOut">
              <a:rPr lang="en-US" dirty="0"/>
              <a:t>4/12/2019</a:t>
            </a:fld>
            <a:endParaRPr lang="en-US" dirty="0"/>
          </a:p>
        </p:txBody>
      </p:sp>
      <p:sp>
        <p:nvSpPr>
          <p:cNvPr id="10" name="Footer Placeholder 9"/>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1" name="Slide Number Placeholder 10"/>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8" name="Rectangle 17"/>
          <p:cNvSpPr/>
          <p:nvPr/>
        </p:nvSpPr>
        <p:spPr>
          <a:xfrm>
            <a:off x="0"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6095999" y="0"/>
            <a:ext cx="6102097" cy="6858000"/>
          </a:xfrm>
          <a:solidFill>
            <a:schemeClr val="bg1">
              <a:lumMod val="75000"/>
            </a:schemeClr>
          </a:solidFill>
        </p:spPr>
        <p:txBody>
          <a:bodyPr anchor="t"/>
          <a:lstStyle>
            <a:lvl1pPr marL="0" indent="0">
              <a:buNone/>
              <a:defRPr sz="3200">
                <a:solidFill>
                  <a:schemeClr val="bg1">
                    <a:lumMod val="85000"/>
                    <a:lumOff val="1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042B0DB6-F5C7-45FB-8CF3-31B45F9C2DAC}" type="datetimeFigureOut">
              <a:rPr lang="en-US" dirty="0"/>
              <a:t>4/12/2019</a:t>
            </a:fld>
            <a:endParaRPr lang="en-US" dirty="0"/>
          </a:p>
        </p:txBody>
      </p:sp>
      <p:sp>
        <p:nvSpPr>
          <p:cNvPr id="9" name="Footer Placeholder 8"/>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2231136" y="964692"/>
            <a:ext cx="7729728" cy="1188720"/>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1160EA64-D806-43AC-9DF2-F8C432F32B4C}" type="datetimeFigureOut">
              <a:rPr lang="en-US" dirty="0"/>
              <a:t>4/12/2019</a:t>
            </a:fld>
            <a:endParaRPr lang="en-US" dirty="0"/>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en-US" dirty="0"/>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8A7A6979-0714-4377-B894-6BE4C2D6E202}"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sldNum="0" hdr="0" ftr="0" dt="0"/>
  <p:txStyles>
    <p:titleStyle>
      <a:lvl1pPr algn="ctr" defTabSz="914400" rtl="0" eaLnBrk="1" latinLnBrk="0" hangingPunct="1">
        <a:lnSpc>
          <a:spcPct val="90000"/>
        </a:lnSpc>
        <a:spcBef>
          <a:spcPct val="0"/>
        </a:spcBef>
        <a:buNone/>
        <a:defRPr sz="2800" kern="1200" cap="all" spc="200" baseline="0">
          <a:solidFill>
            <a:srgbClr val="262626"/>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xm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0.xm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5.xml"/><Relationship Id="rId1" Type="http://schemas.openxmlformats.org/officeDocument/2006/relationships/slideLayout" Target="../slideLayouts/slideLayout5.xml"/><Relationship Id="rId4" Type="http://schemas.openxmlformats.org/officeDocument/2006/relationships/image" Target="../media/image7.png"/></Relationships>
</file>

<file path=ppt/slides/_rels/slide1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7.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8.xml"/><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3" Type="http://schemas.openxmlformats.org/officeDocument/2006/relationships/hyperlink" Target="https://mathinsight.org/definition/network" TargetMode="External"/><Relationship Id="rId2" Type="http://schemas.openxmlformats.org/officeDocument/2006/relationships/hyperlink" Target="https://igraph.org/r/doc/igraph.pdf" TargetMode="External"/><Relationship Id="rId1" Type="http://schemas.openxmlformats.org/officeDocument/2006/relationships/slideLayout" Target="../slideLayouts/slideLayout2.xml"/><Relationship Id="rId4" Type="http://schemas.openxmlformats.org/officeDocument/2006/relationships/hyperlink" Target="https://www.analyticsvidhya.com/blog/2018/04/introduction-to-graph-theory-network-analysis-python-codes/"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5.xm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4.xml"/><Relationship Id="rId4" Type="http://schemas.openxmlformats.org/officeDocument/2006/relationships/image" Target="../media/image4.png"/></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A9153B-798F-4B62-A483-7C13BED3C1F8}"/>
              </a:ext>
            </a:extLst>
          </p:cNvPr>
          <p:cNvSpPr>
            <a:spLocks noGrp="1"/>
          </p:cNvSpPr>
          <p:nvPr>
            <p:ph type="ctrTitle"/>
          </p:nvPr>
        </p:nvSpPr>
        <p:spPr/>
        <p:txBody>
          <a:bodyPr/>
          <a:lstStyle/>
          <a:p>
            <a:r>
              <a:rPr lang="en-US" dirty="0"/>
              <a:t>Network Analysis</a:t>
            </a:r>
          </a:p>
        </p:txBody>
      </p:sp>
      <p:sp>
        <p:nvSpPr>
          <p:cNvPr id="3" name="Subtitle 2">
            <a:extLst>
              <a:ext uri="{FF2B5EF4-FFF2-40B4-BE49-F238E27FC236}">
                <a16:creationId xmlns:a16="http://schemas.microsoft.com/office/drawing/2014/main" id="{DE2299FD-BE0B-4D01-9300-A29EDB18565E}"/>
              </a:ext>
            </a:extLst>
          </p:cNvPr>
          <p:cNvSpPr>
            <a:spLocks noGrp="1"/>
          </p:cNvSpPr>
          <p:nvPr>
            <p:ph type="subTitle" idx="1"/>
          </p:nvPr>
        </p:nvSpPr>
        <p:spPr/>
        <p:txBody>
          <a:bodyPr>
            <a:normAutofit lnSpcReduction="10000"/>
          </a:bodyPr>
          <a:lstStyle/>
          <a:p>
            <a:r>
              <a:rPr lang="en-US" dirty="0"/>
              <a:t>Practical Applications Using </a:t>
            </a:r>
            <a:r>
              <a:rPr lang="en-US" dirty="0" err="1"/>
              <a:t>igraph</a:t>
            </a:r>
            <a:r>
              <a:rPr lang="en-US" dirty="0"/>
              <a:t> in R</a:t>
            </a:r>
          </a:p>
          <a:p>
            <a:endParaRPr lang="en-US" dirty="0"/>
          </a:p>
          <a:p>
            <a:r>
              <a:rPr lang="en-US" dirty="0"/>
              <a:t>Roger Stanton</a:t>
            </a:r>
          </a:p>
        </p:txBody>
      </p:sp>
    </p:spTree>
    <p:extLst>
      <p:ext uri="{BB962C8B-B14F-4D97-AF65-F5344CB8AC3E}">
        <p14:creationId xmlns:p14="http://schemas.microsoft.com/office/powerpoint/2010/main" val="339340790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FC0BBE76-087B-4A6F-BE88-50869E959A13}"/>
              </a:ext>
            </a:extLst>
          </p:cNvPr>
          <p:cNvSpPr>
            <a:spLocks noGrp="1"/>
          </p:cNvSpPr>
          <p:nvPr>
            <p:ph type="body" idx="1"/>
          </p:nvPr>
        </p:nvSpPr>
        <p:spPr/>
        <p:txBody>
          <a:bodyPr/>
          <a:lstStyle/>
          <a:p>
            <a:r>
              <a:rPr lang="en-US" dirty="0"/>
              <a:t>Definition</a:t>
            </a:r>
          </a:p>
        </p:txBody>
      </p:sp>
      <p:sp>
        <p:nvSpPr>
          <p:cNvPr id="3" name="Content Placeholder 2">
            <a:extLst>
              <a:ext uri="{FF2B5EF4-FFF2-40B4-BE49-F238E27FC236}">
                <a16:creationId xmlns:a16="http://schemas.microsoft.com/office/drawing/2014/main" id="{694F3FB9-DBAC-4F47-B7CE-AAC5D4CD6851}"/>
              </a:ext>
            </a:extLst>
          </p:cNvPr>
          <p:cNvSpPr>
            <a:spLocks noGrp="1"/>
          </p:cNvSpPr>
          <p:nvPr>
            <p:ph sz="half" idx="2"/>
          </p:nvPr>
        </p:nvSpPr>
        <p:spPr/>
        <p:txBody>
          <a:bodyPr/>
          <a:lstStyle/>
          <a:p>
            <a:r>
              <a:rPr lang="en-US" dirty="0"/>
              <a:t>The total number of edges connected to a vertices</a:t>
            </a:r>
          </a:p>
          <a:p>
            <a:r>
              <a:rPr lang="en-US" dirty="0"/>
              <a:t>In a directed network we can discuss “in-degree” and “out-degree”</a:t>
            </a:r>
          </a:p>
          <a:p>
            <a:r>
              <a:rPr lang="en-US" dirty="0"/>
              <a:t>A vertices with a large degree is well-connected within the network and may be of high importance/influence.</a:t>
            </a:r>
          </a:p>
        </p:txBody>
      </p:sp>
      <p:graphicFrame>
        <p:nvGraphicFramePr>
          <p:cNvPr id="7" name="Content Placeholder 6">
            <a:extLst>
              <a:ext uri="{FF2B5EF4-FFF2-40B4-BE49-F238E27FC236}">
                <a16:creationId xmlns:a16="http://schemas.microsoft.com/office/drawing/2014/main" id="{93A97DE1-F0A3-4DA6-B43E-91CE1A2475B3}"/>
              </a:ext>
            </a:extLst>
          </p:cNvPr>
          <p:cNvGraphicFramePr>
            <a:graphicFrameLocks noGrp="1"/>
          </p:cNvGraphicFramePr>
          <p:nvPr>
            <p:ph sz="quarter" idx="4"/>
            <p:extLst>
              <p:ext uri="{D42A27DB-BD31-4B8C-83A1-F6EECF244321}">
                <p14:modId xmlns:p14="http://schemas.microsoft.com/office/powerpoint/2010/main" val="1341683594"/>
              </p:ext>
            </p:extLst>
          </p:nvPr>
        </p:nvGraphicFramePr>
        <p:xfrm>
          <a:off x="6338888" y="3143250"/>
          <a:ext cx="4252913" cy="741680"/>
        </p:xfrm>
        <a:graphic>
          <a:graphicData uri="http://schemas.openxmlformats.org/drawingml/2006/table">
            <a:tbl>
              <a:tblPr firstRow="1" bandRow="1">
                <a:tableStyleId>{00A15C55-8517-42AA-B614-E9B94910E393}</a:tableStyleId>
              </a:tblPr>
              <a:tblGrid>
                <a:gridCol w="607559">
                  <a:extLst>
                    <a:ext uri="{9D8B030D-6E8A-4147-A177-3AD203B41FA5}">
                      <a16:colId xmlns:a16="http://schemas.microsoft.com/office/drawing/2014/main" val="1391903628"/>
                    </a:ext>
                  </a:extLst>
                </a:gridCol>
                <a:gridCol w="607559">
                  <a:extLst>
                    <a:ext uri="{9D8B030D-6E8A-4147-A177-3AD203B41FA5}">
                      <a16:colId xmlns:a16="http://schemas.microsoft.com/office/drawing/2014/main" val="1372152887"/>
                    </a:ext>
                  </a:extLst>
                </a:gridCol>
                <a:gridCol w="607559">
                  <a:extLst>
                    <a:ext uri="{9D8B030D-6E8A-4147-A177-3AD203B41FA5}">
                      <a16:colId xmlns:a16="http://schemas.microsoft.com/office/drawing/2014/main" val="3335552502"/>
                    </a:ext>
                  </a:extLst>
                </a:gridCol>
                <a:gridCol w="607559">
                  <a:extLst>
                    <a:ext uri="{9D8B030D-6E8A-4147-A177-3AD203B41FA5}">
                      <a16:colId xmlns:a16="http://schemas.microsoft.com/office/drawing/2014/main" val="3427027532"/>
                    </a:ext>
                  </a:extLst>
                </a:gridCol>
                <a:gridCol w="607559">
                  <a:extLst>
                    <a:ext uri="{9D8B030D-6E8A-4147-A177-3AD203B41FA5}">
                      <a16:colId xmlns:a16="http://schemas.microsoft.com/office/drawing/2014/main" val="1721304789"/>
                    </a:ext>
                  </a:extLst>
                </a:gridCol>
                <a:gridCol w="607559">
                  <a:extLst>
                    <a:ext uri="{9D8B030D-6E8A-4147-A177-3AD203B41FA5}">
                      <a16:colId xmlns:a16="http://schemas.microsoft.com/office/drawing/2014/main" val="2642893007"/>
                    </a:ext>
                  </a:extLst>
                </a:gridCol>
                <a:gridCol w="607559">
                  <a:extLst>
                    <a:ext uri="{9D8B030D-6E8A-4147-A177-3AD203B41FA5}">
                      <a16:colId xmlns:a16="http://schemas.microsoft.com/office/drawing/2014/main" val="139756612"/>
                    </a:ext>
                  </a:extLst>
                </a:gridCol>
              </a:tblGrid>
              <a:tr h="370840">
                <a:tc>
                  <a:txBody>
                    <a:bodyPr/>
                    <a:lstStyle/>
                    <a:p>
                      <a:pPr algn="ctr"/>
                      <a:r>
                        <a:rPr lang="en-US" dirty="0"/>
                        <a:t>A</a:t>
                      </a:r>
                    </a:p>
                  </a:txBody>
                  <a:tcPr/>
                </a:tc>
                <a:tc>
                  <a:txBody>
                    <a:bodyPr/>
                    <a:lstStyle/>
                    <a:p>
                      <a:pPr algn="ctr"/>
                      <a:r>
                        <a:rPr lang="en-US" dirty="0"/>
                        <a:t>B</a:t>
                      </a:r>
                    </a:p>
                  </a:txBody>
                  <a:tcPr/>
                </a:tc>
                <a:tc>
                  <a:txBody>
                    <a:bodyPr/>
                    <a:lstStyle/>
                    <a:p>
                      <a:pPr algn="ctr"/>
                      <a:r>
                        <a:rPr lang="en-US" dirty="0"/>
                        <a:t>C</a:t>
                      </a:r>
                    </a:p>
                  </a:txBody>
                  <a:tcPr/>
                </a:tc>
                <a:tc>
                  <a:txBody>
                    <a:bodyPr/>
                    <a:lstStyle/>
                    <a:p>
                      <a:pPr algn="ctr"/>
                      <a:r>
                        <a:rPr lang="en-US" dirty="0"/>
                        <a:t>D</a:t>
                      </a:r>
                    </a:p>
                  </a:txBody>
                  <a:tcPr/>
                </a:tc>
                <a:tc>
                  <a:txBody>
                    <a:bodyPr/>
                    <a:lstStyle/>
                    <a:p>
                      <a:pPr algn="ctr"/>
                      <a:r>
                        <a:rPr lang="en-US" dirty="0"/>
                        <a:t>E</a:t>
                      </a:r>
                    </a:p>
                  </a:txBody>
                  <a:tcPr/>
                </a:tc>
                <a:tc>
                  <a:txBody>
                    <a:bodyPr/>
                    <a:lstStyle/>
                    <a:p>
                      <a:pPr algn="ctr"/>
                      <a:r>
                        <a:rPr lang="en-US" dirty="0"/>
                        <a:t>F</a:t>
                      </a:r>
                    </a:p>
                  </a:txBody>
                  <a:tcPr/>
                </a:tc>
                <a:tc>
                  <a:txBody>
                    <a:bodyPr/>
                    <a:lstStyle/>
                    <a:p>
                      <a:pPr algn="ctr"/>
                      <a:r>
                        <a:rPr lang="en-US" dirty="0"/>
                        <a:t>G</a:t>
                      </a:r>
                    </a:p>
                  </a:txBody>
                  <a:tcPr/>
                </a:tc>
                <a:extLst>
                  <a:ext uri="{0D108BD9-81ED-4DB2-BD59-A6C34878D82A}">
                    <a16:rowId xmlns:a16="http://schemas.microsoft.com/office/drawing/2014/main" val="2343641824"/>
                  </a:ext>
                </a:extLst>
              </a:tr>
              <a:tr h="370840">
                <a:tc>
                  <a:txBody>
                    <a:bodyPr/>
                    <a:lstStyle/>
                    <a:p>
                      <a:pPr algn="ctr"/>
                      <a:r>
                        <a:rPr lang="en-US" dirty="0"/>
                        <a:t>3</a:t>
                      </a:r>
                    </a:p>
                  </a:txBody>
                  <a:tcPr/>
                </a:tc>
                <a:tc>
                  <a:txBody>
                    <a:bodyPr/>
                    <a:lstStyle/>
                    <a:p>
                      <a:pPr algn="ctr"/>
                      <a:r>
                        <a:rPr lang="en-US" dirty="0"/>
                        <a:t>2</a:t>
                      </a:r>
                    </a:p>
                  </a:txBody>
                  <a:tcPr/>
                </a:tc>
                <a:tc>
                  <a:txBody>
                    <a:bodyPr/>
                    <a:lstStyle/>
                    <a:p>
                      <a:pPr algn="ctr"/>
                      <a:r>
                        <a:rPr lang="en-US" dirty="0"/>
                        <a:t>4</a:t>
                      </a:r>
                    </a:p>
                  </a:txBody>
                  <a:tcPr>
                    <a:solidFill>
                      <a:srgbClr val="FFC000"/>
                    </a:solidFill>
                  </a:tcPr>
                </a:tc>
                <a:tc>
                  <a:txBody>
                    <a:bodyPr/>
                    <a:lstStyle/>
                    <a:p>
                      <a:pPr algn="ctr"/>
                      <a:r>
                        <a:rPr lang="en-US" dirty="0"/>
                        <a:t>2</a:t>
                      </a:r>
                    </a:p>
                  </a:txBody>
                  <a:tcPr/>
                </a:tc>
                <a:tc>
                  <a:txBody>
                    <a:bodyPr/>
                    <a:lstStyle/>
                    <a:p>
                      <a:pPr algn="ctr"/>
                      <a:r>
                        <a:rPr lang="en-US" dirty="0"/>
                        <a:t>2</a:t>
                      </a:r>
                    </a:p>
                  </a:txBody>
                  <a:tcPr/>
                </a:tc>
                <a:tc>
                  <a:txBody>
                    <a:bodyPr/>
                    <a:lstStyle/>
                    <a:p>
                      <a:pPr algn="ctr"/>
                      <a:r>
                        <a:rPr lang="en-US" dirty="0"/>
                        <a:t>3</a:t>
                      </a:r>
                    </a:p>
                  </a:txBody>
                  <a:tcPr/>
                </a:tc>
                <a:tc>
                  <a:txBody>
                    <a:bodyPr/>
                    <a:lstStyle/>
                    <a:p>
                      <a:pPr algn="ctr"/>
                      <a:r>
                        <a:rPr lang="en-US" dirty="0"/>
                        <a:t>2</a:t>
                      </a:r>
                    </a:p>
                  </a:txBody>
                  <a:tcPr/>
                </a:tc>
                <a:extLst>
                  <a:ext uri="{0D108BD9-81ED-4DB2-BD59-A6C34878D82A}">
                    <a16:rowId xmlns:a16="http://schemas.microsoft.com/office/drawing/2014/main" val="2376777357"/>
                  </a:ext>
                </a:extLst>
              </a:tr>
            </a:tbl>
          </a:graphicData>
        </a:graphic>
      </p:graphicFrame>
      <p:sp>
        <p:nvSpPr>
          <p:cNvPr id="5" name="Text Placeholder 4">
            <a:extLst>
              <a:ext uri="{FF2B5EF4-FFF2-40B4-BE49-F238E27FC236}">
                <a16:creationId xmlns:a16="http://schemas.microsoft.com/office/drawing/2014/main" id="{039DCCC3-C191-4D50-A069-5603F0B44639}"/>
              </a:ext>
            </a:extLst>
          </p:cNvPr>
          <p:cNvSpPr>
            <a:spLocks noGrp="1"/>
          </p:cNvSpPr>
          <p:nvPr>
            <p:ph type="body" sz="quarter" idx="13"/>
          </p:nvPr>
        </p:nvSpPr>
        <p:spPr/>
        <p:txBody>
          <a:bodyPr/>
          <a:lstStyle/>
          <a:p>
            <a:r>
              <a:rPr lang="en-US" dirty="0"/>
              <a:t>Example</a:t>
            </a:r>
          </a:p>
        </p:txBody>
      </p:sp>
      <p:sp>
        <p:nvSpPr>
          <p:cNvPr id="6" name="Title 5">
            <a:extLst>
              <a:ext uri="{FF2B5EF4-FFF2-40B4-BE49-F238E27FC236}">
                <a16:creationId xmlns:a16="http://schemas.microsoft.com/office/drawing/2014/main" id="{0EB3442C-FB8F-4DC3-BD09-E3BD91C1C014}"/>
              </a:ext>
            </a:extLst>
          </p:cNvPr>
          <p:cNvSpPr>
            <a:spLocks noGrp="1"/>
          </p:cNvSpPr>
          <p:nvPr>
            <p:ph type="title"/>
          </p:nvPr>
        </p:nvSpPr>
        <p:spPr/>
        <p:txBody>
          <a:bodyPr/>
          <a:lstStyle/>
          <a:p>
            <a:r>
              <a:rPr lang="en-US" dirty="0"/>
              <a:t>Degree</a:t>
            </a:r>
          </a:p>
        </p:txBody>
      </p:sp>
      <p:pic>
        <p:nvPicPr>
          <p:cNvPr id="10" name="Content Placeholder 6">
            <a:extLst>
              <a:ext uri="{FF2B5EF4-FFF2-40B4-BE49-F238E27FC236}">
                <a16:creationId xmlns:a16="http://schemas.microsoft.com/office/drawing/2014/main" id="{5D95663D-B18A-4007-A434-6ABB96DF745F}"/>
              </a:ext>
            </a:extLst>
          </p:cNvPr>
          <p:cNvPicPr>
            <a:picLocks noChangeAspect="1"/>
          </p:cNvPicPr>
          <p:nvPr/>
        </p:nvPicPr>
        <p:blipFill>
          <a:blip r:embed="rId3"/>
          <a:stretch>
            <a:fillRect/>
          </a:stretch>
        </p:blipFill>
        <p:spPr>
          <a:xfrm>
            <a:off x="6999288" y="4121222"/>
            <a:ext cx="2932112" cy="2311584"/>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extLst>
      <p:ext uri="{BB962C8B-B14F-4D97-AF65-F5344CB8AC3E}">
        <p14:creationId xmlns:p14="http://schemas.microsoft.com/office/powerpoint/2010/main" val="9188679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81F7FBDB-63D3-4841-A1DA-ECDD005F5E81}"/>
              </a:ext>
            </a:extLst>
          </p:cNvPr>
          <p:cNvSpPr>
            <a:spLocks noGrp="1"/>
          </p:cNvSpPr>
          <p:nvPr>
            <p:ph type="body" idx="1"/>
          </p:nvPr>
        </p:nvSpPr>
        <p:spPr/>
        <p:txBody>
          <a:bodyPr/>
          <a:lstStyle/>
          <a:p>
            <a:r>
              <a:rPr lang="en-US" dirty="0"/>
              <a:t>Definition</a:t>
            </a:r>
          </a:p>
        </p:txBody>
      </p:sp>
      <p:sp>
        <p:nvSpPr>
          <p:cNvPr id="3" name="Content Placeholder 2">
            <a:extLst>
              <a:ext uri="{FF2B5EF4-FFF2-40B4-BE49-F238E27FC236}">
                <a16:creationId xmlns:a16="http://schemas.microsoft.com/office/drawing/2014/main" id="{A1D4646F-2193-46F1-9492-895DA630A849}"/>
              </a:ext>
            </a:extLst>
          </p:cNvPr>
          <p:cNvSpPr>
            <a:spLocks noGrp="1"/>
          </p:cNvSpPr>
          <p:nvPr>
            <p:ph sz="half" idx="2"/>
          </p:nvPr>
        </p:nvSpPr>
        <p:spPr/>
        <p:txBody>
          <a:bodyPr/>
          <a:lstStyle/>
          <a:p>
            <a:r>
              <a:rPr lang="en-US" dirty="0"/>
              <a:t>The frequency with which a vertex lies on the shortest path between two vertices.</a:t>
            </a:r>
          </a:p>
          <a:p>
            <a:r>
              <a:rPr lang="en-US" dirty="0"/>
              <a:t>High betweenness implies the vertex is a critical bridge in the network. </a:t>
            </a:r>
          </a:p>
        </p:txBody>
      </p:sp>
      <p:graphicFrame>
        <p:nvGraphicFramePr>
          <p:cNvPr id="7" name="Content Placeholder 6">
            <a:extLst>
              <a:ext uri="{FF2B5EF4-FFF2-40B4-BE49-F238E27FC236}">
                <a16:creationId xmlns:a16="http://schemas.microsoft.com/office/drawing/2014/main" id="{55DD625E-B951-49FA-84D4-E2AB82A3CDC4}"/>
              </a:ext>
            </a:extLst>
          </p:cNvPr>
          <p:cNvGraphicFramePr>
            <a:graphicFrameLocks noGrp="1"/>
          </p:cNvGraphicFramePr>
          <p:nvPr>
            <p:ph sz="quarter" idx="4"/>
            <p:extLst>
              <p:ext uri="{D42A27DB-BD31-4B8C-83A1-F6EECF244321}">
                <p14:modId xmlns:p14="http://schemas.microsoft.com/office/powerpoint/2010/main" val="418235453"/>
              </p:ext>
            </p:extLst>
          </p:nvPr>
        </p:nvGraphicFramePr>
        <p:xfrm>
          <a:off x="6338888" y="3143250"/>
          <a:ext cx="4252913" cy="741680"/>
        </p:xfrm>
        <a:graphic>
          <a:graphicData uri="http://schemas.openxmlformats.org/drawingml/2006/table">
            <a:tbl>
              <a:tblPr firstRow="1" bandRow="1">
                <a:tableStyleId>{00A15C55-8517-42AA-B614-E9B94910E393}</a:tableStyleId>
              </a:tblPr>
              <a:tblGrid>
                <a:gridCol w="607559">
                  <a:extLst>
                    <a:ext uri="{9D8B030D-6E8A-4147-A177-3AD203B41FA5}">
                      <a16:colId xmlns:a16="http://schemas.microsoft.com/office/drawing/2014/main" val="1916808032"/>
                    </a:ext>
                  </a:extLst>
                </a:gridCol>
                <a:gridCol w="607559">
                  <a:extLst>
                    <a:ext uri="{9D8B030D-6E8A-4147-A177-3AD203B41FA5}">
                      <a16:colId xmlns:a16="http://schemas.microsoft.com/office/drawing/2014/main" val="646324719"/>
                    </a:ext>
                  </a:extLst>
                </a:gridCol>
                <a:gridCol w="607559">
                  <a:extLst>
                    <a:ext uri="{9D8B030D-6E8A-4147-A177-3AD203B41FA5}">
                      <a16:colId xmlns:a16="http://schemas.microsoft.com/office/drawing/2014/main" val="3967637701"/>
                    </a:ext>
                  </a:extLst>
                </a:gridCol>
                <a:gridCol w="607559">
                  <a:extLst>
                    <a:ext uri="{9D8B030D-6E8A-4147-A177-3AD203B41FA5}">
                      <a16:colId xmlns:a16="http://schemas.microsoft.com/office/drawing/2014/main" val="2598320390"/>
                    </a:ext>
                  </a:extLst>
                </a:gridCol>
                <a:gridCol w="607559">
                  <a:extLst>
                    <a:ext uri="{9D8B030D-6E8A-4147-A177-3AD203B41FA5}">
                      <a16:colId xmlns:a16="http://schemas.microsoft.com/office/drawing/2014/main" val="454429726"/>
                    </a:ext>
                  </a:extLst>
                </a:gridCol>
                <a:gridCol w="607559">
                  <a:extLst>
                    <a:ext uri="{9D8B030D-6E8A-4147-A177-3AD203B41FA5}">
                      <a16:colId xmlns:a16="http://schemas.microsoft.com/office/drawing/2014/main" val="3532847815"/>
                    </a:ext>
                  </a:extLst>
                </a:gridCol>
                <a:gridCol w="607559">
                  <a:extLst>
                    <a:ext uri="{9D8B030D-6E8A-4147-A177-3AD203B41FA5}">
                      <a16:colId xmlns:a16="http://schemas.microsoft.com/office/drawing/2014/main" val="2558006454"/>
                    </a:ext>
                  </a:extLst>
                </a:gridCol>
              </a:tblGrid>
              <a:tr h="370840">
                <a:tc>
                  <a:txBody>
                    <a:bodyPr/>
                    <a:lstStyle/>
                    <a:p>
                      <a:pPr algn="ctr"/>
                      <a:r>
                        <a:rPr lang="en-US" dirty="0"/>
                        <a:t>A</a:t>
                      </a:r>
                    </a:p>
                  </a:txBody>
                  <a:tcPr/>
                </a:tc>
                <a:tc>
                  <a:txBody>
                    <a:bodyPr/>
                    <a:lstStyle/>
                    <a:p>
                      <a:pPr algn="ctr"/>
                      <a:r>
                        <a:rPr lang="en-US" dirty="0"/>
                        <a:t>B</a:t>
                      </a:r>
                    </a:p>
                  </a:txBody>
                  <a:tcPr/>
                </a:tc>
                <a:tc>
                  <a:txBody>
                    <a:bodyPr/>
                    <a:lstStyle/>
                    <a:p>
                      <a:pPr algn="ctr"/>
                      <a:r>
                        <a:rPr lang="en-US" dirty="0"/>
                        <a:t>C</a:t>
                      </a:r>
                    </a:p>
                  </a:txBody>
                  <a:tcPr/>
                </a:tc>
                <a:tc>
                  <a:txBody>
                    <a:bodyPr/>
                    <a:lstStyle/>
                    <a:p>
                      <a:pPr algn="ctr"/>
                      <a:r>
                        <a:rPr lang="en-US" dirty="0"/>
                        <a:t>D</a:t>
                      </a:r>
                    </a:p>
                  </a:txBody>
                  <a:tcPr/>
                </a:tc>
                <a:tc>
                  <a:txBody>
                    <a:bodyPr/>
                    <a:lstStyle/>
                    <a:p>
                      <a:pPr algn="ctr"/>
                      <a:r>
                        <a:rPr lang="en-US" dirty="0"/>
                        <a:t>E</a:t>
                      </a:r>
                    </a:p>
                  </a:txBody>
                  <a:tcPr/>
                </a:tc>
                <a:tc>
                  <a:txBody>
                    <a:bodyPr/>
                    <a:lstStyle/>
                    <a:p>
                      <a:pPr algn="ctr"/>
                      <a:r>
                        <a:rPr lang="en-US" dirty="0"/>
                        <a:t>F</a:t>
                      </a:r>
                    </a:p>
                  </a:txBody>
                  <a:tcPr/>
                </a:tc>
                <a:tc>
                  <a:txBody>
                    <a:bodyPr/>
                    <a:lstStyle/>
                    <a:p>
                      <a:pPr algn="ctr"/>
                      <a:r>
                        <a:rPr lang="en-US" dirty="0"/>
                        <a:t>G</a:t>
                      </a:r>
                    </a:p>
                  </a:txBody>
                  <a:tcPr/>
                </a:tc>
                <a:extLst>
                  <a:ext uri="{0D108BD9-81ED-4DB2-BD59-A6C34878D82A}">
                    <a16:rowId xmlns:a16="http://schemas.microsoft.com/office/drawing/2014/main" val="3037736897"/>
                  </a:ext>
                </a:extLst>
              </a:tr>
              <a:tr h="370840">
                <a:tc>
                  <a:txBody>
                    <a:bodyPr/>
                    <a:lstStyle/>
                    <a:p>
                      <a:pPr algn="ctr"/>
                      <a:r>
                        <a:rPr lang="en-US" dirty="0"/>
                        <a:t>0.53</a:t>
                      </a:r>
                    </a:p>
                  </a:txBody>
                  <a:tcPr>
                    <a:solidFill>
                      <a:srgbClr val="FFC000"/>
                    </a:solidFill>
                  </a:tcPr>
                </a:tc>
                <a:tc>
                  <a:txBody>
                    <a:bodyPr/>
                    <a:lstStyle/>
                    <a:p>
                      <a:pPr algn="ctr"/>
                      <a:r>
                        <a:rPr lang="en-US" dirty="0"/>
                        <a:t>0.0</a:t>
                      </a:r>
                    </a:p>
                  </a:txBody>
                  <a:tcPr/>
                </a:tc>
                <a:tc>
                  <a:txBody>
                    <a:bodyPr/>
                    <a:lstStyle/>
                    <a:p>
                      <a:pPr algn="ctr"/>
                      <a:r>
                        <a:rPr lang="en-US" dirty="0"/>
                        <a:t>0.63</a:t>
                      </a:r>
                    </a:p>
                  </a:txBody>
                  <a:tcPr>
                    <a:solidFill>
                      <a:srgbClr val="FFC000"/>
                    </a:solidFill>
                  </a:tcPr>
                </a:tc>
                <a:tc>
                  <a:txBody>
                    <a:bodyPr/>
                    <a:lstStyle/>
                    <a:p>
                      <a:pPr algn="ctr"/>
                      <a:r>
                        <a:rPr lang="en-US" dirty="0"/>
                        <a:t>0.0</a:t>
                      </a:r>
                    </a:p>
                  </a:txBody>
                  <a:tcPr/>
                </a:tc>
                <a:tc>
                  <a:txBody>
                    <a:bodyPr/>
                    <a:lstStyle/>
                    <a:p>
                      <a:pPr algn="ctr"/>
                      <a:r>
                        <a:rPr lang="en-US" dirty="0"/>
                        <a:t>0.0</a:t>
                      </a:r>
                    </a:p>
                  </a:txBody>
                  <a:tcPr/>
                </a:tc>
                <a:tc>
                  <a:txBody>
                    <a:bodyPr/>
                    <a:lstStyle/>
                    <a:p>
                      <a:pPr algn="ctr"/>
                      <a:r>
                        <a:rPr lang="en-US" dirty="0"/>
                        <a:t>0.03</a:t>
                      </a:r>
                    </a:p>
                  </a:txBody>
                  <a:tcPr/>
                </a:tc>
                <a:tc>
                  <a:txBody>
                    <a:bodyPr/>
                    <a:lstStyle/>
                    <a:p>
                      <a:pPr algn="ctr"/>
                      <a:r>
                        <a:rPr lang="en-US" dirty="0"/>
                        <a:t>0.0</a:t>
                      </a:r>
                    </a:p>
                  </a:txBody>
                  <a:tcPr/>
                </a:tc>
                <a:extLst>
                  <a:ext uri="{0D108BD9-81ED-4DB2-BD59-A6C34878D82A}">
                    <a16:rowId xmlns:a16="http://schemas.microsoft.com/office/drawing/2014/main" val="2725563591"/>
                  </a:ext>
                </a:extLst>
              </a:tr>
            </a:tbl>
          </a:graphicData>
        </a:graphic>
      </p:graphicFrame>
      <p:sp>
        <p:nvSpPr>
          <p:cNvPr id="5" name="Text Placeholder 4">
            <a:extLst>
              <a:ext uri="{FF2B5EF4-FFF2-40B4-BE49-F238E27FC236}">
                <a16:creationId xmlns:a16="http://schemas.microsoft.com/office/drawing/2014/main" id="{DC2A763F-E462-4C99-AC46-97FE05117856}"/>
              </a:ext>
            </a:extLst>
          </p:cNvPr>
          <p:cNvSpPr>
            <a:spLocks noGrp="1"/>
          </p:cNvSpPr>
          <p:nvPr>
            <p:ph type="body" sz="quarter" idx="13"/>
          </p:nvPr>
        </p:nvSpPr>
        <p:spPr/>
        <p:txBody>
          <a:bodyPr/>
          <a:lstStyle/>
          <a:p>
            <a:r>
              <a:rPr lang="en-US" dirty="0"/>
              <a:t>example</a:t>
            </a:r>
          </a:p>
        </p:txBody>
      </p:sp>
      <p:sp>
        <p:nvSpPr>
          <p:cNvPr id="6" name="Title 5">
            <a:extLst>
              <a:ext uri="{FF2B5EF4-FFF2-40B4-BE49-F238E27FC236}">
                <a16:creationId xmlns:a16="http://schemas.microsoft.com/office/drawing/2014/main" id="{CC71506D-7F51-4140-B26D-C0A9EECC1E0E}"/>
              </a:ext>
            </a:extLst>
          </p:cNvPr>
          <p:cNvSpPr>
            <a:spLocks noGrp="1"/>
          </p:cNvSpPr>
          <p:nvPr>
            <p:ph type="title"/>
          </p:nvPr>
        </p:nvSpPr>
        <p:spPr/>
        <p:txBody>
          <a:bodyPr/>
          <a:lstStyle/>
          <a:p>
            <a:r>
              <a:rPr lang="en-US" dirty="0"/>
              <a:t>Betweenness</a:t>
            </a:r>
          </a:p>
        </p:txBody>
      </p:sp>
      <p:pic>
        <p:nvPicPr>
          <p:cNvPr id="8" name="Content Placeholder 6">
            <a:extLst>
              <a:ext uri="{FF2B5EF4-FFF2-40B4-BE49-F238E27FC236}">
                <a16:creationId xmlns:a16="http://schemas.microsoft.com/office/drawing/2014/main" id="{554669DD-8EA5-440A-8462-9A1605874B37}"/>
              </a:ext>
            </a:extLst>
          </p:cNvPr>
          <p:cNvPicPr>
            <a:picLocks noChangeAspect="1"/>
          </p:cNvPicPr>
          <p:nvPr/>
        </p:nvPicPr>
        <p:blipFill>
          <a:blip r:embed="rId3"/>
          <a:stretch>
            <a:fillRect/>
          </a:stretch>
        </p:blipFill>
        <p:spPr>
          <a:xfrm>
            <a:off x="6999288" y="4121222"/>
            <a:ext cx="2932112" cy="2311584"/>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extLst>
      <p:ext uri="{BB962C8B-B14F-4D97-AF65-F5344CB8AC3E}">
        <p14:creationId xmlns:p14="http://schemas.microsoft.com/office/powerpoint/2010/main" val="250066204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a:extLst>
              <a:ext uri="{FF2B5EF4-FFF2-40B4-BE49-F238E27FC236}">
                <a16:creationId xmlns:a16="http://schemas.microsoft.com/office/drawing/2014/main" id="{7F01686F-9B97-407B-BAE0-278576565982}"/>
              </a:ext>
            </a:extLst>
          </p:cNvPr>
          <p:cNvSpPr>
            <a:spLocks noGrp="1"/>
          </p:cNvSpPr>
          <p:nvPr>
            <p:ph type="body" idx="1"/>
          </p:nvPr>
        </p:nvSpPr>
        <p:spPr/>
        <p:txBody>
          <a:bodyPr/>
          <a:lstStyle/>
          <a:p>
            <a:r>
              <a:rPr lang="en-US" dirty="0"/>
              <a:t>definition</a:t>
            </a:r>
          </a:p>
        </p:txBody>
      </p:sp>
      <p:sp>
        <p:nvSpPr>
          <p:cNvPr id="3" name="Content Placeholder 2">
            <a:extLst>
              <a:ext uri="{FF2B5EF4-FFF2-40B4-BE49-F238E27FC236}">
                <a16:creationId xmlns:a16="http://schemas.microsoft.com/office/drawing/2014/main" id="{E3C2CA93-2472-46EE-9094-A4C6756BBFE1}"/>
              </a:ext>
            </a:extLst>
          </p:cNvPr>
          <p:cNvSpPr>
            <a:spLocks noGrp="1"/>
          </p:cNvSpPr>
          <p:nvPr>
            <p:ph sz="half" idx="2"/>
          </p:nvPr>
        </p:nvSpPr>
        <p:spPr/>
        <p:txBody>
          <a:bodyPr/>
          <a:lstStyle/>
          <a:p>
            <a:r>
              <a:rPr lang="en-US" dirty="0"/>
              <a:t>Measure of the connectedness of a vertex. </a:t>
            </a:r>
          </a:p>
          <a:p>
            <a:r>
              <a:rPr lang="en-US" dirty="0"/>
              <a:t>Obscure vertices may have a high centrality because they are connected to highly connected vertices.</a:t>
            </a:r>
          </a:p>
        </p:txBody>
      </p:sp>
      <p:sp>
        <p:nvSpPr>
          <p:cNvPr id="7" name="Text Placeholder 6">
            <a:extLst>
              <a:ext uri="{FF2B5EF4-FFF2-40B4-BE49-F238E27FC236}">
                <a16:creationId xmlns:a16="http://schemas.microsoft.com/office/drawing/2014/main" id="{4672176B-C1A4-440A-8BDF-1E83872151EC}"/>
              </a:ext>
            </a:extLst>
          </p:cNvPr>
          <p:cNvSpPr>
            <a:spLocks noGrp="1"/>
          </p:cNvSpPr>
          <p:nvPr>
            <p:ph type="body" sz="quarter" idx="13"/>
          </p:nvPr>
        </p:nvSpPr>
        <p:spPr/>
        <p:txBody>
          <a:bodyPr/>
          <a:lstStyle/>
          <a:p>
            <a:r>
              <a:rPr lang="en-US" dirty="0"/>
              <a:t>example</a:t>
            </a:r>
          </a:p>
        </p:txBody>
      </p:sp>
      <p:sp>
        <p:nvSpPr>
          <p:cNvPr id="2" name="Title 1">
            <a:extLst>
              <a:ext uri="{FF2B5EF4-FFF2-40B4-BE49-F238E27FC236}">
                <a16:creationId xmlns:a16="http://schemas.microsoft.com/office/drawing/2014/main" id="{90C26E87-942B-4ABC-B4D2-47BE1786E43F}"/>
              </a:ext>
            </a:extLst>
          </p:cNvPr>
          <p:cNvSpPr>
            <a:spLocks noGrp="1"/>
          </p:cNvSpPr>
          <p:nvPr>
            <p:ph type="title"/>
          </p:nvPr>
        </p:nvSpPr>
        <p:spPr/>
        <p:txBody>
          <a:bodyPr/>
          <a:lstStyle/>
          <a:p>
            <a:r>
              <a:rPr lang="en-US" dirty="0" err="1"/>
              <a:t>EIGENVECtOR</a:t>
            </a:r>
            <a:r>
              <a:rPr lang="en-US" dirty="0"/>
              <a:t> CENTRALITY</a:t>
            </a:r>
          </a:p>
        </p:txBody>
      </p:sp>
      <p:graphicFrame>
        <p:nvGraphicFramePr>
          <p:cNvPr id="8" name="Content Placeholder 6">
            <a:extLst>
              <a:ext uri="{FF2B5EF4-FFF2-40B4-BE49-F238E27FC236}">
                <a16:creationId xmlns:a16="http://schemas.microsoft.com/office/drawing/2014/main" id="{C4DC0674-3149-4960-B6A0-9E2886497CA9}"/>
              </a:ext>
            </a:extLst>
          </p:cNvPr>
          <p:cNvGraphicFramePr>
            <a:graphicFrameLocks/>
          </p:cNvGraphicFramePr>
          <p:nvPr>
            <p:extLst>
              <p:ext uri="{D42A27DB-BD31-4B8C-83A1-F6EECF244321}">
                <p14:modId xmlns:p14="http://schemas.microsoft.com/office/powerpoint/2010/main" val="4009446188"/>
              </p:ext>
            </p:extLst>
          </p:nvPr>
        </p:nvGraphicFramePr>
        <p:xfrm>
          <a:off x="6338888" y="3143250"/>
          <a:ext cx="4252913" cy="741680"/>
        </p:xfrm>
        <a:graphic>
          <a:graphicData uri="http://schemas.openxmlformats.org/drawingml/2006/table">
            <a:tbl>
              <a:tblPr firstRow="1" bandRow="1">
                <a:tableStyleId>{00A15C55-8517-42AA-B614-E9B94910E393}</a:tableStyleId>
              </a:tblPr>
              <a:tblGrid>
                <a:gridCol w="607559">
                  <a:extLst>
                    <a:ext uri="{9D8B030D-6E8A-4147-A177-3AD203B41FA5}">
                      <a16:colId xmlns:a16="http://schemas.microsoft.com/office/drawing/2014/main" val="1916808032"/>
                    </a:ext>
                  </a:extLst>
                </a:gridCol>
                <a:gridCol w="607559">
                  <a:extLst>
                    <a:ext uri="{9D8B030D-6E8A-4147-A177-3AD203B41FA5}">
                      <a16:colId xmlns:a16="http://schemas.microsoft.com/office/drawing/2014/main" val="646324719"/>
                    </a:ext>
                  </a:extLst>
                </a:gridCol>
                <a:gridCol w="607559">
                  <a:extLst>
                    <a:ext uri="{9D8B030D-6E8A-4147-A177-3AD203B41FA5}">
                      <a16:colId xmlns:a16="http://schemas.microsoft.com/office/drawing/2014/main" val="3967637701"/>
                    </a:ext>
                  </a:extLst>
                </a:gridCol>
                <a:gridCol w="607559">
                  <a:extLst>
                    <a:ext uri="{9D8B030D-6E8A-4147-A177-3AD203B41FA5}">
                      <a16:colId xmlns:a16="http://schemas.microsoft.com/office/drawing/2014/main" val="2598320390"/>
                    </a:ext>
                  </a:extLst>
                </a:gridCol>
                <a:gridCol w="607559">
                  <a:extLst>
                    <a:ext uri="{9D8B030D-6E8A-4147-A177-3AD203B41FA5}">
                      <a16:colId xmlns:a16="http://schemas.microsoft.com/office/drawing/2014/main" val="454429726"/>
                    </a:ext>
                  </a:extLst>
                </a:gridCol>
                <a:gridCol w="607559">
                  <a:extLst>
                    <a:ext uri="{9D8B030D-6E8A-4147-A177-3AD203B41FA5}">
                      <a16:colId xmlns:a16="http://schemas.microsoft.com/office/drawing/2014/main" val="3532847815"/>
                    </a:ext>
                  </a:extLst>
                </a:gridCol>
                <a:gridCol w="607559">
                  <a:extLst>
                    <a:ext uri="{9D8B030D-6E8A-4147-A177-3AD203B41FA5}">
                      <a16:colId xmlns:a16="http://schemas.microsoft.com/office/drawing/2014/main" val="2558006454"/>
                    </a:ext>
                  </a:extLst>
                </a:gridCol>
              </a:tblGrid>
              <a:tr h="370840">
                <a:tc>
                  <a:txBody>
                    <a:bodyPr/>
                    <a:lstStyle/>
                    <a:p>
                      <a:pPr algn="ctr"/>
                      <a:r>
                        <a:rPr lang="en-US" dirty="0"/>
                        <a:t>A</a:t>
                      </a:r>
                    </a:p>
                  </a:txBody>
                  <a:tcPr/>
                </a:tc>
                <a:tc>
                  <a:txBody>
                    <a:bodyPr/>
                    <a:lstStyle/>
                    <a:p>
                      <a:pPr algn="ctr"/>
                      <a:r>
                        <a:rPr lang="en-US" dirty="0"/>
                        <a:t>B</a:t>
                      </a:r>
                    </a:p>
                  </a:txBody>
                  <a:tcPr/>
                </a:tc>
                <a:tc>
                  <a:txBody>
                    <a:bodyPr/>
                    <a:lstStyle/>
                    <a:p>
                      <a:pPr algn="ctr"/>
                      <a:r>
                        <a:rPr lang="en-US" dirty="0"/>
                        <a:t>C</a:t>
                      </a:r>
                    </a:p>
                  </a:txBody>
                  <a:tcPr/>
                </a:tc>
                <a:tc>
                  <a:txBody>
                    <a:bodyPr/>
                    <a:lstStyle/>
                    <a:p>
                      <a:pPr algn="ctr"/>
                      <a:r>
                        <a:rPr lang="en-US" dirty="0"/>
                        <a:t>D</a:t>
                      </a:r>
                    </a:p>
                  </a:txBody>
                  <a:tcPr/>
                </a:tc>
                <a:tc>
                  <a:txBody>
                    <a:bodyPr/>
                    <a:lstStyle/>
                    <a:p>
                      <a:pPr algn="ctr"/>
                      <a:r>
                        <a:rPr lang="en-US" dirty="0"/>
                        <a:t>E</a:t>
                      </a:r>
                    </a:p>
                  </a:txBody>
                  <a:tcPr/>
                </a:tc>
                <a:tc>
                  <a:txBody>
                    <a:bodyPr/>
                    <a:lstStyle/>
                    <a:p>
                      <a:pPr algn="ctr"/>
                      <a:r>
                        <a:rPr lang="en-US" dirty="0"/>
                        <a:t>F</a:t>
                      </a:r>
                    </a:p>
                  </a:txBody>
                  <a:tcPr/>
                </a:tc>
                <a:tc>
                  <a:txBody>
                    <a:bodyPr/>
                    <a:lstStyle/>
                    <a:p>
                      <a:pPr algn="ctr"/>
                      <a:r>
                        <a:rPr lang="en-US" dirty="0"/>
                        <a:t>G</a:t>
                      </a:r>
                    </a:p>
                  </a:txBody>
                  <a:tcPr/>
                </a:tc>
                <a:extLst>
                  <a:ext uri="{0D108BD9-81ED-4DB2-BD59-A6C34878D82A}">
                    <a16:rowId xmlns:a16="http://schemas.microsoft.com/office/drawing/2014/main" val="3037736897"/>
                  </a:ext>
                </a:extLst>
              </a:tr>
              <a:tr h="370840">
                <a:tc>
                  <a:txBody>
                    <a:bodyPr/>
                    <a:lstStyle/>
                    <a:p>
                      <a:pPr algn="ctr"/>
                      <a:r>
                        <a:rPr lang="en-US" dirty="0"/>
                        <a:t>0.61</a:t>
                      </a:r>
                    </a:p>
                  </a:txBody>
                  <a:tcPr>
                    <a:solidFill>
                      <a:schemeClr val="accent4">
                        <a:lumMod val="40000"/>
                        <a:lumOff val="60000"/>
                      </a:schemeClr>
                    </a:solidFill>
                  </a:tcPr>
                </a:tc>
                <a:tc>
                  <a:txBody>
                    <a:bodyPr/>
                    <a:lstStyle/>
                    <a:p>
                      <a:pPr algn="ctr"/>
                      <a:r>
                        <a:rPr lang="en-US" dirty="0"/>
                        <a:t>0.34</a:t>
                      </a:r>
                    </a:p>
                  </a:txBody>
                  <a:tcPr/>
                </a:tc>
                <a:tc>
                  <a:txBody>
                    <a:bodyPr/>
                    <a:lstStyle/>
                    <a:p>
                      <a:pPr algn="ctr"/>
                      <a:r>
                        <a:rPr lang="en-US" dirty="0"/>
                        <a:t>1.0</a:t>
                      </a:r>
                    </a:p>
                  </a:txBody>
                  <a:tcPr>
                    <a:solidFill>
                      <a:srgbClr val="FFC000"/>
                    </a:solidFill>
                  </a:tcPr>
                </a:tc>
                <a:tc>
                  <a:txBody>
                    <a:bodyPr/>
                    <a:lstStyle/>
                    <a:p>
                      <a:pPr algn="ctr"/>
                      <a:r>
                        <a:rPr lang="en-US" dirty="0"/>
                        <a:t>0.34</a:t>
                      </a:r>
                    </a:p>
                  </a:txBody>
                  <a:tcPr/>
                </a:tc>
                <a:tc>
                  <a:txBody>
                    <a:bodyPr/>
                    <a:lstStyle/>
                    <a:p>
                      <a:pPr algn="ctr"/>
                      <a:r>
                        <a:rPr lang="en-US" dirty="0"/>
                        <a:t>0.66</a:t>
                      </a:r>
                    </a:p>
                  </a:txBody>
                  <a:tcPr>
                    <a:solidFill>
                      <a:srgbClr val="FFC000"/>
                    </a:solidFill>
                  </a:tcPr>
                </a:tc>
                <a:tc>
                  <a:txBody>
                    <a:bodyPr/>
                    <a:lstStyle/>
                    <a:p>
                      <a:pPr algn="ctr"/>
                      <a:r>
                        <a:rPr lang="en-US" dirty="0"/>
                        <a:t>0.84</a:t>
                      </a:r>
                    </a:p>
                  </a:txBody>
                  <a:tcPr>
                    <a:solidFill>
                      <a:srgbClr val="FFC000"/>
                    </a:solidFill>
                  </a:tcPr>
                </a:tc>
                <a:tc>
                  <a:txBody>
                    <a:bodyPr/>
                    <a:lstStyle/>
                    <a:p>
                      <a:pPr algn="ctr"/>
                      <a:r>
                        <a:rPr lang="en-US" dirty="0"/>
                        <a:t>0.66</a:t>
                      </a:r>
                    </a:p>
                  </a:txBody>
                  <a:tcPr>
                    <a:solidFill>
                      <a:srgbClr val="FFC000"/>
                    </a:solidFill>
                  </a:tcPr>
                </a:tc>
                <a:extLst>
                  <a:ext uri="{0D108BD9-81ED-4DB2-BD59-A6C34878D82A}">
                    <a16:rowId xmlns:a16="http://schemas.microsoft.com/office/drawing/2014/main" val="2725563591"/>
                  </a:ext>
                </a:extLst>
              </a:tr>
            </a:tbl>
          </a:graphicData>
        </a:graphic>
      </p:graphicFrame>
      <p:pic>
        <p:nvPicPr>
          <p:cNvPr id="12" name="Content Placeholder 6">
            <a:extLst>
              <a:ext uri="{FF2B5EF4-FFF2-40B4-BE49-F238E27FC236}">
                <a16:creationId xmlns:a16="http://schemas.microsoft.com/office/drawing/2014/main" id="{65647318-71BD-4B58-9BB0-F005D56CE323}"/>
              </a:ext>
            </a:extLst>
          </p:cNvPr>
          <p:cNvPicPr>
            <a:picLocks noChangeAspect="1"/>
          </p:cNvPicPr>
          <p:nvPr/>
        </p:nvPicPr>
        <p:blipFill>
          <a:blip r:embed="rId3"/>
          <a:stretch>
            <a:fillRect/>
          </a:stretch>
        </p:blipFill>
        <p:spPr>
          <a:xfrm>
            <a:off x="6999288" y="4121222"/>
            <a:ext cx="2932112" cy="2311584"/>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extLst>
      <p:ext uri="{BB962C8B-B14F-4D97-AF65-F5344CB8AC3E}">
        <p14:creationId xmlns:p14="http://schemas.microsoft.com/office/powerpoint/2010/main" val="142784755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63BE32-1678-46A3-A765-6B69A10DC72D}"/>
              </a:ext>
            </a:extLst>
          </p:cNvPr>
          <p:cNvSpPr>
            <a:spLocks noGrp="1"/>
          </p:cNvSpPr>
          <p:nvPr>
            <p:ph type="title"/>
          </p:nvPr>
        </p:nvSpPr>
        <p:spPr/>
        <p:txBody>
          <a:bodyPr/>
          <a:lstStyle/>
          <a:p>
            <a:r>
              <a:rPr lang="en-US" dirty="0"/>
              <a:t>Network Pattern &amp; Structure</a:t>
            </a:r>
          </a:p>
        </p:txBody>
      </p:sp>
      <p:sp>
        <p:nvSpPr>
          <p:cNvPr id="3" name="Content Placeholder 2">
            <a:extLst>
              <a:ext uri="{FF2B5EF4-FFF2-40B4-BE49-F238E27FC236}">
                <a16:creationId xmlns:a16="http://schemas.microsoft.com/office/drawing/2014/main" id="{79DACADD-3EBF-4FB6-94AF-78FBF168DA69}"/>
              </a:ext>
            </a:extLst>
          </p:cNvPr>
          <p:cNvSpPr>
            <a:spLocks noGrp="1"/>
          </p:cNvSpPr>
          <p:nvPr>
            <p:ph sz="half" idx="1"/>
          </p:nvPr>
        </p:nvSpPr>
        <p:spPr/>
        <p:txBody>
          <a:bodyPr/>
          <a:lstStyle/>
          <a:p>
            <a:r>
              <a:rPr lang="en-US" b="1" dirty="0"/>
              <a:t>Density</a:t>
            </a:r>
          </a:p>
          <a:p>
            <a:pPr lvl="1"/>
            <a:r>
              <a:rPr lang="en-US" dirty="0"/>
              <a:t>Proportion of edges that do exist out of the total number of edges that could exist.</a:t>
            </a:r>
          </a:p>
          <a:p>
            <a:pPr lvl="1"/>
            <a:r>
              <a:rPr lang="en-US" dirty="0"/>
              <a:t>Density = </a:t>
            </a:r>
            <a:r>
              <a:rPr lang="en-US" b="1" dirty="0"/>
              <a:t>0.43</a:t>
            </a:r>
          </a:p>
          <a:p>
            <a:r>
              <a:rPr lang="en-US" b="1" dirty="0"/>
              <a:t>Average Path Length</a:t>
            </a:r>
          </a:p>
          <a:p>
            <a:pPr lvl="1"/>
            <a:r>
              <a:rPr lang="en-US" dirty="0"/>
              <a:t>Mean of the shortest path length between all pairs of vertices in the network.</a:t>
            </a:r>
          </a:p>
          <a:p>
            <a:pPr lvl="1"/>
            <a:r>
              <a:rPr lang="en-US" dirty="0"/>
              <a:t>Average Path Length = </a:t>
            </a:r>
            <a:r>
              <a:rPr lang="en-US" b="1" dirty="0"/>
              <a:t>1.86</a:t>
            </a:r>
          </a:p>
        </p:txBody>
      </p:sp>
      <p:pic>
        <p:nvPicPr>
          <p:cNvPr id="7" name="Content Placeholder 6">
            <a:extLst>
              <a:ext uri="{FF2B5EF4-FFF2-40B4-BE49-F238E27FC236}">
                <a16:creationId xmlns:a16="http://schemas.microsoft.com/office/drawing/2014/main" id="{D07F97FD-0B25-4DDF-B5EF-9ED4600D063B}"/>
              </a:ext>
            </a:extLst>
          </p:cNvPr>
          <p:cNvPicPr>
            <a:picLocks noGrp="1" noChangeAspect="1"/>
          </p:cNvPicPr>
          <p:nvPr>
            <p:ph sz="half" idx="2"/>
          </p:nvPr>
        </p:nvPicPr>
        <p:blipFill>
          <a:blip r:embed="rId3"/>
          <a:stretch>
            <a:fillRect/>
          </a:stretch>
        </p:blipFill>
        <p:spPr>
          <a:xfrm>
            <a:off x="6506737" y="2638425"/>
            <a:ext cx="3934677" cy="3101975"/>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extLst>
      <p:ext uri="{BB962C8B-B14F-4D97-AF65-F5344CB8AC3E}">
        <p14:creationId xmlns:p14="http://schemas.microsoft.com/office/powerpoint/2010/main" val="59298561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73DAC6-F216-453B-980A-36316BA82597}"/>
              </a:ext>
            </a:extLst>
          </p:cNvPr>
          <p:cNvSpPr>
            <a:spLocks noGrp="1"/>
          </p:cNvSpPr>
          <p:nvPr>
            <p:ph type="title"/>
          </p:nvPr>
        </p:nvSpPr>
        <p:spPr/>
        <p:txBody>
          <a:bodyPr/>
          <a:lstStyle/>
          <a:p>
            <a:r>
              <a:rPr lang="en-US" dirty="0"/>
              <a:t>Network substructures</a:t>
            </a:r>
          </a:p>
        </p:txBody>
      </p:sp>
      <p:sp>
        <p:nvSpPr>
          <p:cNvPr id="3" name="Content Placeholder 2">
            <a:extLst>
              <a:ext uri="{FF2B5EF4-FFF2-40B4-BE49-F238E27FC236}">
                <a16:creationId xmlns:a16="http://schemas.microsoft.com/office/drawing/2014/main" id="{0749B266-3AEC-42FC-ADEC-BB929BA0784C}"/>
              </a:ext>
            </a:extLst>
          </p:cNvPr>
          <p:cNvSpPr>
            <a:spLocks noGrp="1"/>
          </p:cNvSpPr>
          <p:nvPr>
            <p:ph sz="half" idx="1"/>
          </p:nvPr>
        </p:nvSpPr>
        <p:spPr/>
        <p:txBody>
          <a:bodyPr>
            <a:normAutofit lnSpcReduction="10000"/>
          </a:bodyPr>
          <a:lstStyle/>
          <a:p>
            <a:r>
              <a:rPr lang="en-US" b="1" dirty="0"/>
              <a:t>Closed Triads</a:t>
            </a:r>
          </a:p>
          <a:p>
            <a:pPr lvl="1"/>
            <a:r>
              <a:rPr lang="en-US" dirty="0"/>
              <a:t>Groups of three vertices that are interconnected</a:t>
            </a:r>
          </a:p>
          <a:p>
            <a:pPr lvl="1"/>
            <a:r>
              <a:rPr lang="en-US" dirty="0"/>
              <a:t>ABD, CGF, CFE</a:t>
            </a:r>
          </a:p>
          <a:p>
            <a:r>
              <a:rPr lang="en-US" b="1" dirty="0"/>
              <a:t>Transitivity</a:t>
            </a:r>
          </a:p>
          <a:p>
            <a:pPr lvl="1"/>
            <a:r>
              <a:rPr lang="en-US" dirty="0"/>
              <a:t>The probability that the adjacent vertices of a given vertices are interconnected</a:t>
            </a:r>
          </a:p>
          <a:p>
            <a:pPr lvl="2"/>
            <a:r>
              <a:rPr lang="en-US" dirty="0"/>
              <a:t>Global Transitivity = </a:t>
            </a:r>
            <a:r>
              <a:rPr lang="en-US" b="1" dirty="0"/>
              <a:t>0.56</a:t>
            </a:r>
          </a:p>
          <a:p>
            <a:pPr lvl="2"/>
            <a:r>
              <a:rPr lang="en-US" dirty="0"/>
              <a:t>Local Transitivity (F) = </a:t>
            </a:r>
            <a:r>
              <a:rPr lang="en-US" b="1" dirty="0"/>
              <a:t>0.67</a:t>
            </a:r>
          </a:p>
        </p:txBody>
      </p:sp>
      <p:pic>
        <p:nvPicPr>
          <p:cNvPr id="6" name="Content Placeholder 5">
            <a:extLst>
              <a:ext uri="{FF2B5EF4-FFF2-40B4-BE49-F238E27FC236}">
                <a16:creationId xmlns:a16="http://schemas.microsoft.com/office/drawing/2014/main" id="{816FC761-DA60-4B7D-BCF5-FD6A7E2F64B3}"/>
              </a:ext>
            </a:extLst>
          </p:cNvPr>
          <p:cNvPicPr>
            <a:picLocks noGrp="1" noChangeAspect="1"/>
          </p:cNvPicPr>
          <p:nvPr>
            <p:ph sz="half" idx="2"/>
          </p:nvPr>
        </p:nvPicPr>
        <p:blipFill>
          <a:blip r:embed="rId3"/>
          <a:stretch>
            <a:fillRect/>
          </a:stretch>
        </p:blipFill>
        <p:spPr>
          <a:xfrm>
            <a:off x="6506737" y="2638425"/>
            <a:ext cx="3934677" cy="3101975"/>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extLst>
      <p:ext uri="{BB962C8B-B14F-4D97-AF65-F5344CB8AC3E}">
        <p14:creationId xmlns:p14="http://schemas.microsoft.com/office/powerpoint/2010/main" val="2540873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F886D3-09EE-4DB8-B16D-991DFDD8E639}"/>
              </a:ext>
            </a:extLst>
          </p:cNvPr>
          <p:cNvSpPr>
            <a:spLocks noGrp="1"/>
          </p:cNvSpPr>
          <p:nvPr>
            <p:ph type="title"/>
          </p:nvPr>
        </p:nvSpPr>
        <p:spPr/>
        <p:txBody>
          <a:bodyPr/>
          <a:lstStyle/>
          <a:p>
            <a:r>
              <a:rPr lang="en-US" dirty="0"/>
              <a:t>Network substructures</a:t>
            </a:r>
          </a:p>
        </p:txBody>
      </p:sp>
      <p:sp>
        <p:nvSpPr>
          <p:cNvPr id="3" name="Content Placeholder 2">
            <a:extLst>
              <a:ext uri="{FF2B5EF4-FFF2-40B4-BE49-F238E27FC236}">
                <a16:creationId xmlns:a16="http://schemas.microsoft.com/office/drawing/2014/main" id="{3D5CB9C7-EDDC-4D48-96A1-04ED338B48EA}"/>
              </a:ext>
            </a:extLst>
          </p:cNvPr>
          <p:cNvSpPr>
            <a:spLocks noGrp="1"/>
          </p:cNvSpPr>
          <p:nvPr>
            <p:ph sz="half" idx="1"/>
          </p:nvPr>
        </p:nvSpPr>
        <p:spPr/>
        <p:txBody>
          <a:bodyPr/>
          <a:lstStyle/>
          <a:p>
            <a:r>
              <a:rPr lang="en-US" b="1" dirty="0"/>
              <a:t>Cliques</a:t>
            </a:r>
          </a:p>
          <a:p>
            <a:pPr lvl="1"/>
            <a:r>
              <a:rPr lang="en-US" dirty="0"/>
              <a:t>Every vertex is interconnected with every other vertex.</a:t>
            </a:r>
          </a:p>
          <a:p>
            <a:pPr lvl="1"/>
            <a:r>
              <a:rPr lang="en-US" dirty="0"/>
              <a:t>Example simple network has three triads as the largest cliques.</a:t>
            </a:r>
          </a:p>
        </p:txBody>
      </p:sp>
      <p:pic>
        <p:nvPicPr>
          <p:cNvPr id="6" name="Content Placeholder 5">
            <a:extLst>
              <a:ext uri="{FF2B5EF4-FFF2-40B4-BE49-F238E27FC236}">
                <a16:creationId xmlns:a16="http://schemas.microsoft.com/office/drawing/2014/main" id="{9C67CD90-F9E5-48F0-AB67-3B5DA5FAEFFD}"/>
              </a:ext>
            </a:extLst>
          </p:cNvPr>
          <p:cNvPicPr>
            <a:picLocks noGrp="1" noChangeAspect="1"/>
          </p:cNvPicPr>
          <p:nvPr>
            <p:ph sz="half" idx="2"/>
          </p:nvPr>
        </p:nvPicPr>
        <p:blipFill>
          <a:blip r:embed="rId3"/>
          <a:stretch>
            <a:fillRect/>
          </a:stretch>
        </p:blipFill>
        <p:spPr>
          <a:xfrm>
            <a:off x="6624451" y="2638425"/>
            <a:ext cx="3699249" cy="3101975"/>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extLst>
      <p:ext uri="{BB962C8B-B14F-4D97-AF65-F5344CB8AC3E}">
        <p14:creationId xmlns:p14="http://schemas.microsoft.com/office/powerpoint/2010/main" val="108917724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B4EE2B-D5E0-44DA-AFC4-A4BA54B9B630}"/>
              </a:ext>
            </a:extLst>
          </p:cNvPr>
          <p:cNvSpPr>
            <a:spLocks noGrp="1"/>
          </p:cNvSpPr>
          <p:nvPr>
            <p:ph type="title"/>
          </p:nvPr>
        </p:nvSpPr>
        <p:spPr/>
        <p:txBody>
          <a:bodyPr/>
          <a:lstStyle/>
          <a:p>
            <a:r>
              <a:rPr lang="en-US" dirty="0"/>
              <a:t>NETWORK SUBSTRUCTURES</a:t>
            </a:r>
          </a:p>
        </p:txBody>
      </p:sp>
      <p:sp>
        <p:nvSpPr>
          <p:cNvPr id="3" name="Content Placeholder 2">
            <a:extLst>
              <a:ext uri="{FF2B5EF4-FFF2-40B4-BE49-F238E27FC236}">
                <a16:creationId xmlns:a16="http://schemas.microsoft.com/office/drawing/2014/main" id="{DC6E4E33-B648-4C2C-BB93-E66A227339F1}"/>
              </a:ext>
            </a:extLst>
          </p:cNvPr>
          <p:cNvSpPr>
            <a:spLocks noGrp="1"/>
          </p:cNvSpPr>
          <p:nvPr>
            <p:ph sz="half" idx="1"/>
          </p:nvPr>
        </p:nvSpPr>
        <p:spPr/>
        <p:txBody>
          <a:bodyPr/>
          <a:lstStyle/>
          <a:p>
            <a:r>
              <a:rPr lang="en-US" b="1" dirty="0"/>
              <a:t>Modules </a:t>
            </a:r>
          </a:p>
          <a:p>
            <a:pPr lvl="1"/>
            <a:r>
              <a:rPr lang="en-US" dirty="0"/>
              <a:t>Distinctly interconnected subgraphs</a:t>
            </a:r>
          </a:p>
          <a:p>
            <a:pPr lvl="1"/>
            <a:r>
              <a:rPr lang="en-US" dirty="0"/>
              <a:t>Edge betweenness community based structure detection = edges connecting separate communities will have a high edge betweenness</a:t>
            </a:r>
          </a:p>
          <a:p>
            <a:pPr lvl="1"/>
            <a:r>
              <a:rPr lang="en-US" dirty="0"/>
              <a:t>Systematically removes the edges with the highest betweenness to find modules</a:t>
            </a:r>
          </a:p>
        </p:txBody>
      </p:sp>
      <p:pic>
        <p:nvPicPr>
          <p:cNvPr id="10" name="Content Placeholder 9">
            <a:extLst>
              <a:ext uri="{FF2B5EF4-FFF2-40B4-BE49-F238E27FC236}">
                <a16:creationId xmlns:a16="http://schemas.microsoft.com/office/drawing/2014/main" id="{BD8865F1-A785-4162-BB91-A02A5C468CA3}"/>
              </a:ext>
            </a:extLst>
          </p:cNvPr>
          <p:cNvPicPr>
            <a:picLocks noGrp="1" noChangeAspect="1"/>
          </p:cNvPicPr>
          <p:nvPr>
            <p:ph sz="half" idx="2"/>
          </p:nvPr>
        </p:nvPicPr>
        <p:blipFill>
          <a:blip r:embed="rId3"/>
          <a:stretch>
            <a:fillRect/>
          </a:stretch>
        </p:blipFill>
        <p:spPr>
          <a:xfrm>
            <a:off x="6624451" y="2638425"/>
            <a:ext cx="3699249" cy="3101975"/>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extLst>
      <p:ext uri="{BB962C8B-B14F-4D97-AF65-F5344CB8AC3E}">
        <p14:creationId xmlns:p14="http://schemas.microsoft.com/office/powerpoint/2010/main" val="288031612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8BF69E5E-8EF0-4CA2-A9D9-C3EB92E78ECB}"/>
              </a:ext>
            </a:extLst>
          </p:cNvPr>
          <p:cNvSpPr>
            <a:spLocks noGrp="1"/>
          </p:cNvSpPr>
          <p:nvPr>
            <p:ph type="body" idx="1"/>
          </p:nvPr>
        </p:nvSpPr>
        <p:spPr/>
        <p:txBody>
          <a:bodyPr/>
          <a:lstStyle/>
          <a:p>
            <a:r>
              <a:rPr lang="en-US" dirty="0"/>
              <a:t>simple network</a:t>
            </a:r>
          </a:p>
        </p:txBody>
      </p:sp>
      <p:pic>
        <p:nvPicPr>
          <p:cNvPr id="10" name="Content Placeholder 9">
            <a:extLst>
              <a:ext uri="{FF2B5EF4-FFF2-40B4-BE49-F238E27FC236}">
                <a16:creationId xmlns:a16="http://schemas.microsoft.com/office/drawing/2014/main" id="{3CFEC801-7D3D-4355-AD6C-ABA8D8D6A176}"/>
              </a:ext>
            </a:extLst>
          </p:cNvPr>
          <p:cNvPicPr>
            <a:picLocks noGrp="1" noChangeAspect="1"/>
          </p:cNvPicPr>
          <p:nvPr>
            <p:ph sz="half" idx="2"/>
          </p:nvPr>
        </p:nvPicPr>
        <p:blipFill>
          <a:blip r:embed="rId3"/>
          <a:stretch>
            <a:fillRect/>
          </a:stretch>
        </p:blipFill>
        <p:spPr>
          <a:xfrm>
            <a:off x="2070758" y="3143250"/>
            <a:ext cx="3294335" cy="2597150"/>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pic>
        <p:nvPicPr>
          <p:cNvPr id="8" name="Content Placeholder 7">
            <a:extLst>
              <a:ext uri="{FF2B5EF4-FFF2-40B4-BE49-F238E27FC236}">
                <a16:creationId xmlns:a16="http://schemas.microsoft.com/office/drawing/2014/main" id="{FD7A1231-82F6-48F1-895E-7A863572ED5B}"/>
              </a:ext>
            </a:extLst>
          </p:cNvPr>
          <p:cNvPicPr>
            <a:picLocks noGrp="1" noChangeAspect="1"/>
          </p:cNvPicPr>
          <p:nvPr>
            <p:ph sz="quarter" idx="4"/>
          </p:nvPr>
        </p:nvPicPr>
        <p:blipFill>
          <a:blip r:embed="rId4"/>
          <a:stretch>
            <a:fillRect/>
          </a:stretch>
        </p:blipFill>
        <p:spPr>
          <a:xfrm>
            <a:off x="6818176" y="3143250"/>
            <a:ext cx="3294335" cy="2597150"/>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
        <p:nvSpPr>
          <p:cNvPr id="5" name="Text Placeholder 4">
            <a:extLst>
              <a:ext uri="{FF2B5EF4-FFF2-40B4-BE49-F238E27FC236}">
                <a16:creationId xmlns:a16="http://schemas.microsoft.com/office/drawing/2014/main" id="{19A470E0-D23F-4351-9CD1-C8D66919ECF0}"/>
              </a:ext>
            </a:extLst>
          </p:cNvPr>
          <p:cNvSpPr>
            <a:spLocks noGrp="1"/>
          </p:cNvSpPr>
          <p:nvPr>
            <p:ph type="body" sz="quarter" idx="13"/>
          </p:nvPr>
        </p:nvSpPr>
        <p:spPr/>
        <p:txBody>
          <a:bodyPr/>
          <a:lstStyle/>
          <a:p>
            <a:r>
              <a:rPr lang="en-US" dirty="0"/>
              <a:t>Random network</a:t>
            </a:r>
          </a:p>
        </p:txBody>
      </p:sp>
      <p:sp>
        <p:nvSpPr>
          <p:cNvPr id="6" name="Title 5">
            <a:extLst>
              <a:ext uri="{FF2B5EF4-FFF2-40B4-BE49-F238E27FC236}">
                <a16:creationId xmlns:a16="http://schemas.microsoft.com/office/drawing/2014/main" id="{983CB178-CCD3-4DD7-ADC3-0B8AFD4B2C01}"/>
              </a:ext>
            </a:extLst>
          </p:cNvPr>
          <p:cNvSpPr>
            <a:spLocks noGrp="1"/>
          </p:cNvSpPr>
          <p:nvPr>
            <p:ph type="title"/>
          </p:nvPr>
        </p:nvSpPr>
        <p:spPr/>
        <p:txBody>
          <a:bodyPr/>
          <a:lstStyle/>
          <a:p>
            <a:r>
              <a:rPr lang="en-US" dirty="0"/>
              <a:t>Network Randomization</a:t>
            </a:r>
          </a:p>
        </p:txBody>
      </p:sp>
    </p:spTree>
    <p:extLst>
      <p:ext uri="{BB962C8B-B14F-4D97-AF65-F5344CB8AC3E}">
        <p14:creationId xmlns:p14="http://schemas.microsoft.com/office/powerpoint/2010/main" val="9674835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BA5BEA-215E-4E67-8956-0D6F5F1DE59E}"/>
              </a:ext>
            </a:extLst>
          </p:cNvPr>
          <p:cNvSpPr>
            <a:spLocks noGrp="1"/>
          </p:cNvSpPr>
          <p:nvPr>
            <p:ph type="title"/>
          </p:nvPr>
        </p:nvSpPr>
        <p:spPr/>
        <p:txBody>
          <a:bodyPr/>
          <a:lstStyle/>
          <a:p>
            <a:r>
              <a:rPr lang="en-US" dirty="0"/>
              <a:t>Network randomization</a:t>
            </a:r>
          </a:p>
        </p:txBody>
      </p:sp>
      <p:sp>
        <p:nvSpPr>
          <p:cNvPr id="3" name="Content Placeholder 2">
            <a:extLst>
              <a:ext uri="{FF2B5EF4-FFF2-40B4-BE49-F238E27FC236}">
                <a16:creationId xmlns:a16="http://schemas.microsoft.com/office/drawing/2014/main" id="{76ADB554-BBCD-4881-BFA2-57DB32CD1234}"/>
              </a:ext>
            </a:extLst>
          </p:cNvPr>
          <p:cNvSpPr>
            <a:spLocks noGrp="1"/>
          </p:cNvSpPr>
          <p:nvPr>
            <p:ph sz="half" idx="1"/>
          </p:nvPr>
        </p:nvSpPr>
        <p:spPr/>
        <p:txBody>
          <a:bodyPr/>
          <a:lstStyle/>
          <a:p>
            <a:r>
              <a:rPr lang="en-US" dirty="0"/>
              <a:t>Create random graphs (1000) with the same number of vertices (7) and density (0.43)</a:t>
            </a:r>
          </a:p>
          <a:p>
            <a:r>
              <a:rPr lang="en-US" dirty="0"/>
              <a:t>Determine the average path length for each random network.</a:t>
            </a:r>
          </a:p>
          <a:p>
            <a:r>
              <a:rPr lang="en-US" dirty="0"/>
              <a:t>Compare to the average path length of the original network (1.86)</a:t>
            </a:r>
          </a:p>
        </p:txBody>
      </p:sp>
      <p:pic>
        <p:nvPicPr>
          <p:cNvPr id="6" name="Content Placeholder 5">
            <a:extLst>
              <a:ext uri="{FF2B5EF4-FFF2-40B4-BE49-F238E27FC236}">
                <a16:creationId xmlns:a16="http://schemas.microsoft.com/office/drawing/2014/main" id="{C79B8FF6-256C-4A6D-BFAB-8E13234DD6ED}"/>
              </a:ext>
            </a:extLst>
          </p:cNvPr>
          <p:cNvPicPr>
            <a:picLocks noGrp="1" noChangeAspect="1"/>
          </p:cNvPicPr>
          <p:nvPr>
            <p:ph sz="half" idx="2"/>
          </p:nvPr>
        </p:nvPicPr>
        <p:blipFill>
          <a:blip r:embed="rId3"/>
          <a:stretch>
            <a:fillRect/>
          </a:stretch>
        </p:blipFill>
        <p:spPr>
          <a:xfrm>
            <a:off x="6506737" y="2638425"/>
            <a:ext cx="3934677" cy="3101975"/>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extLst>
      <p:ext uri="{BB962C8B-B14F-4D97-AF65-F5344CB8AC3E}">
        <p14:creationId xmlns:p14="http://schemas.microsoft.com/office/powerpoint/2010/main" val="338937738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BA5BEA-215E-4E67-8956-0D6F5F1DE59E}"/>
              </a:ext>
            </a:extLst>
          </p:cNvPr>
          <p:cNvSpPr>
            <a:spLocks noGrp="1"/>
          </p:cNvSpPr>
          <p:nvPr>
            <p:ph type="title"/>
          </p:nvPr>
        </p:nvSpPr>
        <p:spPr/>
        <p:txBody>
          <a:bodyPr/>
          <a:lstStyle/>
          <a:p>
            <a:r>
              <a:rPr lang="en-US" dirty="0"/>
              <a:t>Network randomization</a:t>
            </a:r>
          </a:p>
        </p:txBody>
      </p:sp>
      <p:sp>
        <p:nvSpPr>
          <p:cNvPr id="3" name="Content Placeholder 2">
            <a:extLst>
              <a:ext uri="{FF2B5EF4-FFF2-40B4-BE49-F238E27FC236}">
                <a16:creationId xmlns:a16="http://schemas.microsoft.com/office/drawing/2014/main" id="{76ADB554-BBCD-4881-BFA2-57DB32CD1234}"/>
              </a:ext>
            </a:extLst>
          </p:cNvPr>
          <p:cNvSpPr>
            <a:spLocks noGrp="1"/>
          </p:cNvSpPr>
          <p:nvPr>
            <p:ph sz="half" idx="1"/>
          </p:nvPr>
        </p:nvSpPr>
        <p:spPr/>
        <p:txBody>
          <a:bodyPr/>
          <a:lstStyle/>
          <a:p>
            <a:r>
              <a:rPr lang="en-US" dirty="0"/>
              <a:t>Create random graphs (1000) with the same number of vertices (7) and density (0.43)</a:t>
            </a:r>
          </a:p>
          <a:p>
            <a:r>
              <a:rPr lang="en-US" dirty="0"/>
              <a:t>Determine the global transitivity for each random network.</a:t>
            </a:r>
          </a:p>
          <a:p>
            <a:r>
              <a:rPr lang="en-US" dirty="0"/>
              <a:t>Compare to the global transitivity of the original network (0.56)</a:t>
            </a:r>
          </a:p>
        </p:txBody>
      </p:sp>
      <p:pic>
        <p:nvPicPr>
          <p:cNvPr id="8" name="Content Placeholder 7">
            <a:extLst>
              <a:ext uri="{FF2B5EF4-FFF2-40B4-BE49-F238E27FC236}">
                <a16:creationId xmlns:a16="http://schemas.microsoft.com/office/drawing/2014/main" id="{5D4B6E09-6436-4B1B-8609-0BE536F8B2C4}"/>
              </a:ext>
            </a:extLst>
          </p:cNvPr>
          <p:cNvPicPr>
            <a:picLocks noGrp="1" noChangeAspect="1"/>
          </p:cNvPicPr>
          <p:nvPr>
            <p:ph sz="half" idx="2"/>
          </p:nvPr>
        </p:nvPicPr>
        <p:blipFill>
          <a:blip r:embed="rId3"/>
          <a:stretch>
            <a:fillRect/>
          </a:stretch>
        </p:blipFill>
        <p:spPr>
          <a:xfrm>
            <a:off x="6506737" y="2638425"/>
            <a:ext cx="3934677" cy="3101975"/>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extLst>
      <p:ext uri="{BB962C8B-B14F-4D97-AF65-F5344CB8AC3E}">
        <p14:creationId xmlns:p14="http://schemas.microsoft.com/office/powerpoint/2010/main" val="4286939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E749FC-FC1B-4629-921A-29BA615AFFCF}"/>
              </a:ext>
            </a:extLst>
          </p:cNvPr>
          <p:cNvSpPr>
            <a:spLocks noGrp="1"/>
          </p:cNvSpPr>
          <p:nvPr>
            <p:ph type="title"/>
          </p:nvPr>
        </p:nvSpPr>
        <p:spPr/>
        <p:txBody>
          <a:bodyPr/>
          <a:lstStyle/>
          <a:p>
            <a:r>
              <a:rPr lang="en-US" dirty="0"/>
              <a:t>outline</a:t>
            </a:r>
          </a:p>
        </p:txBody>
      </p:sp>
      <p:sp>
        <p:nvSpPr>
          <p:cNvPr id="3" name="Content Placeholder 2">
            <a:extLst>
              <a:ext uri="{FF2B5EF4-FFF2-40B4-BE49-F238E27FC236}">
                <a16:creationId xmlns:a16="http://schemas.microsoft.com/office/drawing/2014/main" id="{722A1F53-2B19-4D1D-A3EF-6413CDE3ADB0}"/>
              </a:ext>
            </a:extLst>
          </p:cNvPr>
          <p:cNvSpPr>
            <a:spLocks noGrp="1"/>
          </p:cNvSpPr>
          <p:nvPr>
            <p:ph sz="half" idx="1"/>
          </p:nvPr>
        </p:nvSpPr>
        <p:spPr/>
        <p:txBody>
          <a:bodyPr>
            <a:normAutofit/>
          </a:bodyPr>
          <a:lstStyle/>
          <a:p>
            <a:r>
              <a:rPr lang="en-US" dirty="0"/>
              <a:t>What is a Network Graph?</a:t>
            </a:r>
          </a:p>
          <a:p>
            <a:r>
              <a:rPr lang="en-US" dirty="0"/>
              <a:t>Examples of Networks and Components</a:t>
            </a:r>
          </a:p>
          <a:p>
            <a:r>
              <a:rPr lang="en-US" dirty="0"/>
              <a:t>Motivation for Network Analysis</a:t>
            </a:r>
          </a:p>
          <a:p>
            <a:r>
              <a:rPr lang="en-US" dirty="0"/>
              <a:t>Creating a Simple Network</a:t>
            </a:r>
          </a:p>
          <a:p>
            <a:r>
              <a:rPr lang="en-US" dirty="0"/>
              <a:t>Relationships Between Vertices</a:t>
            </a:r>
          </a:p>
          <a:p>
            <a:r>
              <a:rPr lang="en-US" dirty="0"/>
              <a:t>Vertex Importance and Influence</a:t>
            </a:r>
          </a:p>
          <a:p>
            <a:r>
              <a:rPr lang="en-US" dirty="0"/>
              <a:t>Degree</a:t>
            </a:r>
          </a:p>
        </p:txBody>
      </p:sp>
      <p:sp>
        <p:nvSpPr>
          <p:cNvPr id="4" name="Content Placeholder 3">
            <a:extLst>
              <a:ext uri="{FF2B5EF4-FFF2-40B4-BE49-F238E27FC236}">
                <a16:creationId xmlns:a16="http://schemas.microsoft.com/office/drawing/2014/main" id="{21876B74-C386-4D93-BC57-767CF7143A29}"/>
              </a:ext>
            </a:extLst>
          </p:cNvPr>
          <p:cNvSpPr>
            <a:spLocks noGrp="1"/>
          </p:cNvSpPr>
          <p:nvPr>
            <p:ph sz="half" idx="2"/>
          </p:nvPr>
        </p:nvSpPr>
        <p:spPr/>
        <p:txBody>
          <a:bodyPr>
            <a:normAutofit/>
          </a:bodyPr>
          <a:lstStyle/>
          <a:p>
            <a:r>
              <a:rPr lang="en-US" dirty="0"/>
              <a:t>Betweenness</a:t>
            </a:r>
          </a:p>
          <a:p>
            <a:r>
              <a:rPr lang="en-US" dirty="0"/>
              <a:t>Eigenvector Centrality</a:t>
            </a:r>
          </a:p>
          <a:p>
            <a:r>
              <a:rPr lang="en-US" dirty="0"/>
              <a:t>Network Pattern &amp; Structure</a:t>
            </a:r>
          </a:p>
          <a:p>
            <a:r>
              <a:rPr lang="en-US" dirty="0"/>
              <a:t>Network Substructures</a:t>
            </a:r>
          </a:p>
          <a:p>
            <a:r>
              <a:rPr lang="en-US" dirty="0"/>
              <a:t>Network Randomization</a:t>
            </a:r>
          </a:p>
          <a:p>
            <a:r>
              <a:rPr lang="en-US" dirty="0" err="1"/>
              <a:t>Assortativity</a:t>
            </a:r>
            <a:endParaRPr lang="en-US" dirty="0"/>
          </a:p>
          <a:p>
            <a:r>
              <a:rPr lang="en-US" dirty="0"/>
              <a:t>Code Review</a:t>
            </a:r>
          </a:p>
          <a:p>
            <a:endParaRPr lang="en-US" dirty="0"/>
          </a:p>
        </p:txBody>
      </p:sp>
    </p:spTree>
    <p:extLst>
      <p:ext uri="{BB962C8B-B14F-4D97-AF65-F5344CB8AC3E}">
        <p14:creationId xmlns:p14="http://schemas.microsoft.com/office/powerpoint/2010/main" val="35696749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EEE45B-CCE1-48C9-B9F5-23B6DF00E1D6}"/>
              </a:ext>
            </a:extLst>
          </p:cNvPr>
          <p:cNvSpPr>
            <a:spLocks noGrp="1"/>
          </p:cNvSpPr>
          <p:nvPr>
            <p:ph type="title"/>
          </p:nvPr>
        </p:nvSpPr>
        <p:spPr/>
        <p:txBody>
          <a:bodyPr/>
          <a:lstStyle/>
          <a:p>
            <a:r>
              <a:rPr lang="en-US" dirty="0" err="1"/>
              <a:t>Assortativity</a:t>
            </a:r>
            <a:endParaRPr lang="en-US" dirty="0"/>
          </a:p>
        </p:txBody>
      </p:sp>
      <p:sp>
        <p:nvSpPr>
          <p:cNvPr id="3" name="Content Placeholder 2">
            <a:extLst>
              <a:ext uri="{FF2B5EF4-FFF2-40B4-BE49-F238E27FC236}">
                <a16:creationId xmlns:a16="http://schemas.microsoft.com/office/drawing/2014/main" id="{B22A5627-0989-48DF-A270-9A337F43CCD8}"/>
              </a:ext>
            </a:extLst>
          </p:cNvPr>
          <p:cNvSpPr>
            <a:spLocks noGrp="1"/>
          </p:cNvSpPr>
          <p:nvPr>
            <p:ph sz="half" idx="1"/>
          </p:nvPr>
        </p:nvSpPr>
        <p:spPr/>
        <p:txBody>
          <a:bodyPr/>
          <a:lstStyle/>
          <a:p>
            <a:r>
              <a:rPr lang="en-US" dirty="0"/>
              <a:t>Measure of how likely similar vertices will connect with each other.</a:t>
            </a:r>
          </a:p>
          <a:p>
            <a:pPr lvl="1"/>
            <a:r>
              <a:rPr lang="en-US" dirty="0"/>
              <a:t>Similarity is determined by vertex attribute</a:t>
            </a:r>
          </a:p>
          <a:p>
            <a:r>
              <a:rPr lang="en-US" dirty="0"/>
              <a:t>Ranges from -1 to 1</a:t>
            </a:r>
          </a:p>
          <a:p>
            <a:pPr lvl="1"/>
            <a:r>
              <a:rPr lang="en-US" dirty="0"/>
              <a:t>1 = similar vertices seek each other out</a:t>
            </a:r>
          </a:p>
          <a:p>
            <a:pPr lvl="1"/>
            <a:r>
              <a:rPr lang="en-US" dirty="0"/>
              <a:t>-1 = similar vertices avoid each other</a:t>
            </a:r>
          </a:p>
          <a:p>
            <a:r>
              <a:rPr lang="en-US" dirty="0" err="1"/>
              <a:t>Assortativity</a:t>
            </a:r>
            <a:r>
              <a:rPr lang="en-US" dirty="0"/>
              <a:t> = </a:t>
            </a:r>
            <a:r>
              <a:rPr lang="en-US" b="1" dirty="0"/>
              <a:t>-0.36</a:t>
            </a:r>
          </a:p>
        </p:txBody>
      </p:sp>
      <p:pic>
        <p:nvPicPr>
          <p:cNvPr id="6" name="Content Placeholder 5">
            <a:extLst>
              <a:ext uri="{FF2B5EF4-FFF2-40B4-BE49-F238E27FC236}">
                <a16:creationId xmlns:a16="http://schemas.microsoft.com/office/drawing/2014/main" id="{EA83C073-6D78-426C-8CE4-2D1419452DB8}"/>
              </a:ext>
            </a:extLst>
          </p:cNvPr>
          <p:cNvPicPr>
            <a:picLocks noGrp="1" noChangeAspect="1"/>
          </p:cNvPicPr>
          <p:nvPr>
            <p:ph sz="half" idx="2"/>
          </p:nvPr>
        </p:nvPicPr>
        <p:blipFill>
          <a:blip r:embed="rId3"/>
          <a:stretch>
            <a:fillRect/>
          </a:stretch>
        </p:blipFill>
        <p:spPr>
          <a:xfrm>
            <a:off x="6624451" y="2638425"/>
            <a:ext cx="3699249" cy="3101975"/>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extLst>
      <p:ext uri="{BB962C8B-B14F-4D97-AF65-F5344CB8AC3E}">
        <p14:creationId xmlns:p14="http://schemas.microsoft.com/office/powerpoint/2010/main" val="300741453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3D2D9F-4800-4398-AD1F-0DCA9C1CA880}"/>
              </a:ext>
            </a:extLst>
          </p:cNvPr>
          <p:cNvSpPr>
            <a:spLocks noGrp="1"/>
          </p:cNvSpPr>
          <p:nvPr>
            <p:ph type="title"/>
          </p:nvPr>
        </p:nvSpPr>
        <p:spPr/>
        <p:txBody>
          <a:bodyPr/>
          <a:lstStyle/>
          <a:p>
            <a:r>
              <a:rPr lang="en-US" dirty="0"/>
              <a:t>CODE REVIEW</a:t>
            </a:r>
          </a:p>
        </p:txBody>
      </p:sp>
    </p:spTree>
    <p:extLst>
      <p:ext uri="{BB962C8B-B14F-4D97-AF65-F5344CB8AC3E}">
        <p14:creationId xmlns:p14="http://schemas.microsoft.com/office/powerpoint/2010/main" val="285215627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8BB0E8-FB4E-4A29-B4F9-63D809AA960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F84C83CD-7F90-4B54-BA9C-4FA5BF35D18B}"/>
              </a:ext>
            </a:extLst>
          </p:cNvPr>
          <p:cNvSpPr>
            <a:spLocks noGrp="1"/>
          </p:cNvSpPr>
          <p:nvPr>
            <p:ph idx="1"/>
          </p:nvPr>
        </p:nvSpPr>
        <p:spPr/>
        <p:txBody>
          <a:bodyPr/>
          <a:lstStyle/>
          <a:p>
            <a:r>
              <a:rPr lang="en-US" dirty="0" err="1"/>
              <a:t>Leskovec</a:t>
            </a:r>
            <a:r>
              <a:rPr lang="en-US" dirty="0"/>
              <a:t>, Jure. </a:t>
            </a:r>
            <a:r>
              <a:rPr lang="en-US" i="1" dirty="0"/>
              <a:t>Mining Massive Data Sets. 2014</a:t>
            </a:r>
            <a:r>
              <a:rPr lang="en-US" dirty="0"/>
              <a:t>. </a:t>
            </a:r>
          </a:p>
          <a:p>
            <a:r>
              <a:rPr lang="en-US" dirty="0">
                <a:hlinkClick r:id="rId2"/>
              </a:rPr>
              <a:t>https://igraph.org/r/doc/igraph.pdf</a:t>
            </a:r>
            <a:endParaRPr lang="en-US" dirty="0"/>
          </a:p>
          <a:p>
            <a:r>
              <a:rPr lang="en-US" dirty="0">
                <a:hlinkClick r:id="rId3"/>
              </a:rPr>
              <a:t>https://mathinsight.org/definition/network</a:t>
            </a:r>
            <a:endParaRPr lang="en-US" dirty="0"/>
          </a:p>
          <a:p>
            <a:r>
              <a:rPr lang="en-US" dirty="0">
                <a:hlinkClick r:id="rId4"/>
              </a:rPr>
              <a:t>https://www.analyticsvidhya.com/blog/2018/04/introduction-to-graph-theory-network-analysis-python-codes/</a:t>
            </a:r>
            <a:endParaRPr lang="en-US" dirty="0"/>
          </a:p>
          <a:p>
            <a:pPr marL="0" indent="0">
              <a:buNone/>
            </a:pPr>
            <a:endParaRPr lang="en-US" dirty="0"/>
          </a:p>
          <a:p>
            <a:endParaRPr lang="en-US" dirty="0"/>
          </a:p>
          <a:p>
            <a:endParaRPr lang="en-US" dirty="0"/>
          </a:p>
        </p:txBody>
      </p:sp>
    </p:spTree>
    <p:extLst>
      <p:ext uri="{BB962C8B-B14F-4D97-AF65-F5344CB8AC3E}">
        <p14:creationId xmlns:p14="http://schemas.microsoft.com/office/powerpoint/2010/main" val="30861024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08A21B2-BFAA-4D79-AA18-62B53EAAC945}"/>
              </a:ext>
            </a:extLst>
          </p:cNvPr>
          <p:cNvSpPr>
            <a:spLocks noGrp="1"/>
          </p:cNvSpPr>
          <p:nvPr>
            <p:ph type="body" idx="1"/>
          </p:nvPr>
        </p:nvSpPr>
        <p:spPr/>
        <p:txBody>
          <a:bodyPr/>
          <a:lstStyle/>
          <a:p>
            <a:r>
              <a:rPr lang="en-US" dirty="0"/>
              <a:t>Directed</a:t>
            </a:r>
          </a:p>
        </p:txBody>
      </p:sp>
      <p:pic>
        <p:nvPicPr>
          <p:cNvPr id="8" name="Content Placeholder 7">
            <a:extLst>
              <a:ext uri="{FF2B5EF4-FFF2-40B4-BE49-F238E27FC236}">
                <a16:creationId xmlns:a16="http://schemas.microsoft.com/office/drawing/2014/main" id="{FA05814C-7754-4B71-91E5-9B868D66585A}"/>
              </a:ext>
            </a:extLst>
          </p:cNvPr>
          <p:cNvPicPr>
            <a:picLocks noGrp="1" noChangeAspect="1"/>
          </p:cNvPicPr>
          <p:nvPr>
            <p:ph sz="half" idx="2"/>
          </p:nvPr>
        </p:nvPicPr>
        <p:blipFill>
          <a:blip r:embed="rId3"/>
          <a:stretch>
            <a:fillRect/>
          </a:stretch>
        </p:blipFill>
        <p:spPr>
          <a:xfrm>
            <a:off x="2437871" y="3289776"/>
            <a:ext cx="2560108" cy="2304097"/>
          </a:xfrm>
        </p:spPr>
      </p:pic>
      <p:pic>
        <p:nvPicPr>
          <p:cNvPr id="10" name="Content Placeholder 9">
            <a:extLst>
              <a:ext uri="{FF2B5EF4-FFF2-40B4-BE49-F238E27FC236}">
                <a16:creationId xmlns:a16="http://schemas.microsoft.com/office/drawing/2014/main" id="{588A3C6B-A05D-4758-99AB-2FCE1ABCF6D3}"/>
              </a:ext>
            </a:extLst>
          </p:cNvPr>
          <p:cNvPicPr>
            <a:picLocks noGrp="1" noChangeAspect="1"/>
          </p:cNvPicPr>
          <p:nvPr>
            <p:ph sz="quarter" idx="4"/>
          </p:nvPr>
        </p:nvPicPr>
        <p:blipFill>
          <a:blip r:embed="rId4"/>
          <a:stretch>
            <a:fillRect/>
          </a:stretch>
        </p:blipFill>
        <p:spPr>
          <a:xfrm>
            <a:off x="7185290" y="3289776"/>
            <a:ext cx="2560108" cy="2304097"/>
          </a:xfrm>
        </p:spPr>
      </p:pic>
      <p:sp>
        <p:nvSpPr>
          <p:cNvPr id="5" name="Text Placeholder 4">
            <a:extLst>
              <a:ext uri="{FF2B5EF4-FFF2-40B4-BE49-F238E27FC236}">
                <a16:creationId xmlns:a16="http://schemas.microsoft.com/office/drawing/2014/main" id="{F8C5379E-B923-43BB-93DB-752FECF4AA9E}"/>
              </a:ext>
            </a:extLst>
          </p:cNvPr>
          <p:cNvSpPr>
            <a:spLocks noGrp="1"/>
          </p:cNvSpPr>
          <p:nvPr>
            <p:ph type="body" sz="quarter" idx="13"/>
          </p:nvPr>
        </p:nvSpPr>
        <p:spPr/>
        <p:txBody>
          <a:bodyPr/>
          <a:lstStyle/>
          <a:p>
            <a:r>
              <a:rPr lang="en-US" dirty="0"/>
              <a:t>Undirected</a:t>
            </a:r>
          </a:p>
        </p:txBody>
      </p:sp>
      <p:sp>
        <p:nvSpPr>
          <p:cNvPr id="6" name="Title 5">
            <a:extLst>
              <a:ext uri="{FF2B5EF4-FFF2-40B4-BE49-F238E27FC236}">
                <a16:creationId xmlns:a16="http://schemas.microsoft.com/office/drawing/2014/main" id="{D2398E87-D64A-4045-BC42-00057F460403}"/>
              </a:ext>
            </a:extLst>
          </p:cNvPr>
          <p:cNvSpPr>
            <a:spLocks noGrp="1"/>
          </p:cNvSpPr>
          <p:nvPr>
            <p:ph type="title"/>
          </p:nvPr>
        </p:nvSpPr>
        <p:spPr/>
        <p:txBody>
          <a:bodyPr/>
          <a:lstStyle/>
          <a:p>
            <a:r>
              <a:rPr lang="en-US" dirty="0"/>
              <a:t>What is a network graph?</a:t>
            </a:r>
          </a:p>
        </p:txBody>
      </p:sp>
      <p:sp>
        <p:nvSpPr>
          <p:cNvPr id="11" name="Title 5">
            <a:extLst>
              <a:ext uri="{FF2B5EF4-FFF2-40B4-BE49-F238E27FC236}">
                <a16:creationId xmlns:a16="http://schemas.microsoft.com/office/drawing/2014/main" id="{8B87431F-7FC0-428A-9675-8B6D8E8B4EFD}"/>
              </a:ext>
            </a:extLst>
          </p:cNvPr>
          <p:cNvSpPr txBox="1">
            <a:spLocks/>
          </p:cNvSpPr>
          <p:nvPr/>
        </p:nvSpPr>
        <p:spPr bwMode="black">
          <a:xfrm>
            <a:off x="1583436" y="5714422"/>
            <a:ext cx="4388739" cy="541021"/>
          </a:xfrm>
          <a:prstGeom prst="rect">
            <a:avLst/>
          </a:prstGeom>
          <a:solidFill>
            <a:srgbClr val="FFFFFF"/>
          </a:solidFill>
          <a:ln w="12700" cap="sq">
            <a:solidFill>
              <a:srgbClr val="404040"/>
            </a:solidFill>
            <a:miter lim="800000"/>
          </a:ln>
        </p:spPr>
        <p:txBody>
          <a:bodyPr vert="horz" lIns="182880" tIns="182880" rIns="182880" bIns="182880" rtlCol="0" anchor="ctr">
            <a:normAutofit fontScale="92500" lnSpcReduction="20000"/>
          </a:bodyPr>
          <a:lstStyle>
            <a:lvl1pPr algn="ctr" defTabSz="914400" rtl="0" eaLnBrk="1" latinLnBrk="0" hangingPunct="1">
              <a:lnSpc>
                <a:spcPct val="90000"/>
              </a:lnSpc>
              <a:spcBef>
                <a:spcPct val="0"/>
              </a:spcBef>
              <a:buNone/>
              <a:defRPr sz="2800" kern="1200" cap="all" spc="200" baseline="0">
                <a:solidFill>
                  <a:srgbClr val="262626"/>
                </a:solidFill>
                <a:latin typeface="+mj-lt"/>
                <a:ea typeface="+mj-ea"/>
                <a:cs typeface="+mj-cs"/>
              </a:defRPr>
            </a:lvl1pPr>
          </a:lstStyle>
          <a:p>
            <a:r>
              <a:rPr lang="en-US" sz="1600" dirty="0"/>
              <a:t>Email Exchanges</a:t>
            </a:r>
          </a:p>
        </p:txBody>
      </p:sp>
      <p:sp>
        <p:nvSpPr>
          <p:cNvPr id="12" name="Title 5">
            <a:extLst>
              <a:ext uri="{FF2B5EF4-FFF2-40B4-BE49-F238E27FC236}">
                <a16:creationId xmlns:a16="http://schemas.microsoft.com/office/drawing/2014/main" id="{21FFEB36-B18A-48BB-B63C-65A458251F7C}"/>
              </a:ext>
            </a:extLst>
          </p:cNvPr>
          <p:cNvSpPr txBox="1">
            <a:spLocks/>
          </p:cNvSpPr>
          <p:nvPr/>
        </p:nvSpPr>
        <p:spPr bwMode="black">
          <a:xfrm>
            <a:off x="6526911" y="5714422"/>
            <a:ext cx="4388739" cy="541021"/>
          </a:xfrm>
          <a:prstGeom prst="rect">
            <a:avLst/>
          </a:prstGeom>
          <a:solidFill>
            <a:srgbClr val="FFFFFF"/>
          </a:solidFill>
          <a:ln w="12700" cap="sq">
            <a:solidFill>
              <a:srgbClr val="404040"/>
            </a:solidFill>
            <a:miter lim="800000"/>
          </a:ln>
        </p:spPr>
        <p:txBody>
          <a:bodyPr vert="horz" lIns="182880" tIns="182880" rIns="182880" bIns="182880" rtlCol="0" anchor="ctr">
            <a:normAutofit fontScale="92500" lnSpcReduction="20000"/>
          </a:bodyPr>
          <a:lstStyle>
            <a:lvl1pPr algn="ctr" defTabSz="914400" rtl="0" eaLnBrk="1" latinLnBrk="0" hangingPunct="1">
              <a:lnSpc>
                <a:spcPct val="90000"/>
              </a:lnSpc>
              <a:spcBef>
                <a:spcPct val="0"/>
              </a:spcBef>
              <a:buNone/>
              <a:defRPr sz="2800" kern="1200" cap="all" spc="200" baseline="0">
                <a:solidFill>
                  <a:srgbClr val="262626"/>
                </a:solidFill>
                <a:latin typeface="+mj-lt"/>
                <a:ea typeface="+mj-ea"/>
                <a:cs typeface="+mj-cs"/>
              </a:defRPr>
            </a:lvl1pPr>
          </a:lstStyle>
          <a:p>
            <a:r>
              <a:rPr lang="en-US" sz="1600" dirty="0"/>
              <a:t>Friend relationships</a:t>
            </a:r>
          </a:p>
        </p:txBody>
      </p:sp>
    </p:spTree>
    <p:extLst>
      <p:ext uri="{BB962C8B-B14F-4D97-AF65-F5344CB8AC3E}">
        <p14:creationId xmlns:p14="http://schemas.microsoft.com/office/powerpoint/2010/main" val="31777868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3E1EBA-5378-4A57-AADA-777A3D921066}"/>
              </a:ext>
            </a:extLst>
          </p:cNvPr>
          <p:cNvSpPr>
            <a:spLocks noGrp="1"/>
          </p:cNvSpPr>
          <p:nvPr>
            <p:ph type="title"/>
          </p:nvPr>
        </p:nvSpPr>
        <p:spPr/>
        <p:txBody>
          <a:bodyPr/>
          <a:lstStyle/>
          <a:p>
            <a:r>
              <a:rPr lang="en-US" dirty="0"/>
              <a:t>EXAMPLES OF NETWORKS and COMPONENTS</a:t>
            </a:r>
          </a:p>
        </p:txBody>
      </p:sp>
      <p:graphicFrame>
        <p:nvGraphicFramePr>
          <p:cNvPr id="3" name="Table 2">
            <a:extLst>
              <a:ext uri="{FF2B5EF4-FFF2-40B4-BE49-F238E27FC236}">
                <a16:creationId xmlns:a16="http://schemas.microsoft.com/office/drawing/2014/main" id="{8AC1C2BF-CFB4-4B31-8649-31FD6D48CBD4}"/>
              </a:ext>
            </a:extLst>
          </p:cNvPr>
          <p:cNvGraphicFramePr>
            <a:graphicFrameLocks noGrp="1"/>
          </p:cNvGraphicFramePr>
          <p:nvPr>
            <p:extLst>
              <p:ext uri="{D42A27DB-BD31-4B8C-83A1-F6EECF244321}">
                <p14:modId xmlns:p14="http://schemas.microsoft.com/office/powerpoint/2010/main" val="433191254"/>
              </p:ext>
            </p:extLst>
          </p:nvPr>
        </p:nvGraphicFramePr>
        <p:xfrm>
          <a:off x="508000" y="2576513"/>
          <a:ext cx="11455400" cy="3464460"/>
        </p:xfrm>
        <a:graphic>
          <a:graphicData uri="http://schemas.openxmlformats.org/drawingml/2006/table">
            <a:tbl>
              <a:tblPr firstRow="1" bandRow="1">
                <a:tableStyleId>{00A15C55-8517-42AA-B614-E9B94910E393}</a:tableStyleId>
              </a:tblPr>
              <a:tblGrid>
                <a:gridCol w="2291080">
                  <a:extLst>
                    <a:ext uri="{9D8B030D-6E8A-4147-A177-3AD203B41FA5}">
                      <a16:colId xmlns:a16="http://schemas.microsoft.com/office/drawing/2014/main" val="3125207287"/>
                    </a:ext>
                  </a:extLst>
                </a:gridCol>
                <a:gridCol w="2291080">
                  <a:extLst>
                    <a:ext uri="{9D8B030D-6E8A-4147-A177-3AD203B41FA5}">
                      <a16:colId xmlns:a16="http://schemas.microsoft.com/office/drawing/2014/main" val="3399099969"/>
                    </a:ext>
                  </a:extLst>
                </a:gridCol>
                <a:gridCol w="2291080">
                  <a:extLst>
                    <a:ext uri="{9D8B030D-6E8A-4147-A177-3AD203B41FA5}">
                      <a16:colId xmlns:a16="http://schemas.microsoft.com/office/drawing/2014/main" val="1980178684"/>
                    </a:ext>
                  </a:extLst>
                </a:gridCol>
                <a:gridCol w="2291080">
                  <a:extLst>
                    <a:ext uri="{9D8B030D-6E8A-4147-A177-3AD203B41FA5}">
                      <a16:colId xmlns:a16="http://schemas.microsoft.com/office/drawing/2014/main" val="2494212182"/>
                    </a:ext>
                  </a:extLst>
                </a:gridCol>
                <a:gridCol w="2291080">
                  <a:extLst>
                    <a:ext uri="{9D8B030D-6E8A-4147-A177-3AD203B41FA5}">
                      <a16:colId xmlns:a16="http://schemas.microsoft.com/office/drawing/2014/main" val="661483965"/>
                    </a:ext>
                  </a:extLst>
                </a:gridCol>
              </a:tblGrid>
              <a:tr h="692892">
                <a:tc>
                  <a:txBody>
                    <a:bodyPr/>
                    <a:lstStyle/>
                    <a:p>
                      <a:pPr algn="ctr"/>
                      <a:r>
                        <a:rPr lang="en-US" dirty="0"/>
                        <a:t>NETWORK</a:t>
                      </a:r>
                    </a:p>
                  </a:txBody>
                  <a:tcPr/>
                </a:tc>
                <a:tc>
                  <a:txBody>
                    <a:bodyPr/>
                    <a:lstStyle/>
                    <a:p>
                      <a:pPr algn="ctr"/>
                      <a:r>
                        <a:rPr lang="en-US" dirty="0"/>
                        <a:t>VERTICES</a:t>
                      </a:r>
                    </a:p>
                  </a:txBody>
                  <a:tcPr/>
                </a:tc>
                <a:tc>
                  <a:txBody>
                    <a:bodyPr/>
                    <a:lstStyle/>
                    <a:p>
                      <a:pPr algn="ctr"/>
                      <a:r>
                        <a:rPr lang="en-US" dirty="0"/>
                        <a:t>VERTEX ATTRIBUTES</a:t>
                      </a:r>
                    </a:p>
                  </a:txBody>
                  <a:tcPr/>
                </a:tc>
                <a:tc>
                  <a:txBody>
                    <a:bodyPr/>
                    <a:lstStyle/>
                    <a:p>
                      <a:pPr algn="ctr"/>
                      <a:r>
                        <a:rPr lang="en-US" dirty="0"/>
                        <a:t>EDGES</a:t>
                      </a:r>
                    </a:p>
                  </a:txBody>
                  <a:tcPr/>
                </a:tc>
                <a:tc>
                  <a:txBody>
                    <a:bodyPr/>
                    <a:lstStyle/>
                    <a:p>
                      <a:pPr algn="ctr"/>
                      <a:r>
                        <a:rPr lang="en-US" dirty="0"/>
                        <a:t>EDGE ATTRIBUTES</a:t>
                      </a:r>
                    </a:p>
                  </a:txBody>
                  <a:tcPr/>
                </a:tc>
                <a:extLst>
                  <a:ext uri="{0D108BD9-81ED-4DB2-BD59-A6C34878D82A}">
                    <a16:rowId xmlns:a16="http://schemas.microsoft.com/office/drawing/2014/main" val="3415717536"/>
                  </a:ext>
                </a:extLst>
              </a:tr>
              <a:tr h="692892">
                <a:tc>
                  <a:txBody>
                    <a:bodyPr/>
                    <a:lstStyle/>
                    <a:p>
                      <a:r>
                        <a:rPr lang="en-US" sz="1600" dirty="0"/>
                        <a:t>Airlines Network</a:t>
                      </a:r>
                    </a:p>
                  </a:txBody>
                  <a:tcPr/>
                </a:tc>
                <a:tc>
                  <a:txBody>
                    <a:bodyPr/>
                    <a:lstStyle/>
                    <a:p>
                      <a:pPr algn="ctr"/>
                      <a:r>
                        <a:rPr lang="en-US" b="1" dirty="0"/>
                        <a:t>Airports</a:t>
                      </a:r>
                    </a:p>
                  </a:txBody>
                  <a:tcPr/>
                </a:tc>
                <a:tc>
                  <a:txBody>
                    <a:bodyPr/>
                    <a:lstStyle/>
                    <a:p>
                      <a:r>
                        <a:rPr lang="en-US" sz="1600" dirty="0"/>
                        <a:t>Footfall, Terminals, Staff, City Pop</a:t>
                      </a:r>
                    </a:p>
                  </a:txBody>
                  <a:tcPr/>
                </a:tc>
                <a:tc>
                  <a:txBody>
                    <a:bodyPr/>
                    <a:lstStyle/>
                    <a:p>
                      <a:pPr algn="ctr"/>
                      <a:r>
                        <a:rPr lang="en-US" b="1" dirty="0"/>
                        <a:t>Airplanes / Routes</a:t>
                      </a:r>
                    </a:p>
                  </a:txBody>
                  <a:tcPr/>
                </a:tc>
                <a:tc>
                  <a:txBody>
                    <a:bodyPr/>
                    <a:lstStyle/>
                    <a:p>
                      <a:r>
                        <a:rPr lang="en-US" sz="1600" dirty="0"/>
                        <a:t>Frequency, # Passengers, Fuel Usage</a:t>
                      </a:r>
                    </a:p>
                  </a:txBody>
                  <a:tcPr/>
                </a:tc>
                <a:extLst>
                  <a:ext uri="{0D108BD9-81ED-4DB2-BD59-A6C34878D82A}">
                    <a16:rowId xmlns:a16="http://schemas.microsoft.com/office/drawing/2014/main" val="559005943"/>
                  </a:ext>
                </a:extLst>
              </a:tr>
              <a:tr h="692892">
                <a:tc>
                  <a:txBody>
                    <a:bodyPr/>
                    <a:lstStyle/>
                    <a:p>
                      <a:r>
                        <a:rPr lang="en-US" sz="1600" dirty="0"/>
                        <a:t>Banking Network</a:t>
                      </a:r>
                    </a:p>
                  </a:txBody>
                  <a:tcPr/>
                </a:tc>
                <a:tc>
                  <a:txBody>
                    <a:bodyPr/>
                    <a:lstStyle/>
                    <a:p>
                      <a:pPr algn="ctr"/>
                      <a:r>
                        <a:rPr lang="en-US" b="1" dirty="0"/>
                        <a:t>Account Holders</a:t>
                      </a:r>
                    </a:p>
                  </a:txBody>
                  <a:tcPr/>
                </a:tc>
                <a:tc>
                  <a:txBody>
                    <a:bodyPr/>
                    <a:lstStyle/>
                    <a:p>
                      <a:r>
                        <a:rPr lang="en-US" sz="1600" dirty="0"/>
                        <a:t>Name, Demographics, Products, Balance</a:t>
                      </a:r>
                    </a:p>
                  </a:txBody>
                  <a:tcPr/>
                </a:tc>
                <a:tc>
                  <a:txBody>
                    <a:bodyPr/>
                    <a:lstStyle/>
                    <a:p>
                      <a:pPr algn="ctr"/>
                      <a:r>
                        <a:rPr lang="en-US" b="1" dirty="0"/>
                        <a:t>Transactions</a:t>
                      </a:r>
                    </a:p>
                  </a:txBody>
                  <a:tcPr/>
                </a:tc>
                <a:tc>
                  <a:txBody>
                    <a:bodyPr/>
                    <a:lstStyle/>
                    <a:p>
                      <a:r>
                        <a:rPr lang="en-US" sz="1600" dirty="0"/>
                        <a:t>Type, Amount, Time, Location, Device</a:t>
                      </a:r>
                    </a:p>
                  </a:txBody>
                  <a:tcPr/>
                </a:tc>
                <a:extLst>
                  <a:ext uri="{0D108BD9-81ED-4DB2-BD59-A6C34878D82A}">
                    <a16:rowId xmlns:a16="http://schemas.microsoft.com/office/drawing/2014/main" val="2031789077"/>
                  </a:ext>
                </a:extLst>
              </a:tr>
              <a:tr h="692892">
                <a:tc>
                  <a:txBody>
                    <a:bodyPr/>
                    <a:lstStyle/>
                    <a:p>
                      <a:r>
                        <a:rPr lang="en-US" sz="1600" dirty="0"/>
                        <a:t>Social Network</a:t>
                      </a:r>
                    </a:p>
                  </a:txBody>
                  <a:tcPr/>
                </a:tc>
                <a:tc>
                  <a:txBody>
                    <a:bodyPr/>
                    <a:lstStyle/>
                    <a:p>
                      <a:pPr algn="ctr"/>
                      <a:r>
                        <a:rPr lang="en-US" b="1" dirty="0"/>
                        <a:t>Users</a:t>
                      </a:r>
                    </a:p>
                  </a:txBody>
                  <a:tcPr/>
                </a:tc>
                <a:tc>
                  <a:txBody>
                    <a:bodyPr/>
                    <a:lstStyle/>
                    <a:p>
                      <a:r>
                        <a:rPr lang="en-US" sz="1600" dirty="0"/>
                        <a:t>Name, demographics, # connections, likes</a:t>
                      </a:r>
                    </a:p>
                  </a:txBody>
                  <a:tcPr/>
                </a:tc>
                <a:tc>
                  <a:txBody>
                    <a:bodyPr/>
                    <a:lstStyle/>
                    <a:p>
                      <a:pPr algn="ctr"/>
                      <a:r>
                        <a:rPr lang="en-US" b="1" dirty="0"/>
                        <a:t>Interactions</a:t>
                      </a:r>
                    </a:p>
                  </a:txBody>
                  <a:tcPr/>
                </a:tc>
                <a:tc>
                  <a:txBody>
                    <a:bodyPr/>
                    <a:lstStyle/>
                    <a:p>
                      <a:r>
                        <a:rPr lang="en-US" sz="1600" dirty="0"/>
                        <a:t>Time, Duration, Topic, Type of content</a:t>
                      </a:r>
                    </a:p>
                  </a:txBody>
                  <a:tcPr/>
                </a:tc>
                <a:extLst>
                  <a:ext uri="{0D108BD9-81ED-4DB2-BD59-A6C34878D82A}">
                    <a16:rowId xmlns:a16="http://schemas.microsoft.com/office/drawing/2014/main" val="2967418515"/>
                  </a:ext>
                </a:extLst>
              </a:tr>
              <a:tr h="692892">
                <a:tc>
                  <a:txBody>
                    <a:bodyPr/>
                    <a:lstStyle/>
                    <a:p>
                      <a:r>
                        <a:rPr lang="en-US" sz="1600" dirty="0"/>
                        <a:t>Supply Chain Network</a:t>
                      </a:r>
                    </a:p>
                  </a:txBody>
                  <a:tcPr/>
                </a:tc>
                <a:tc>
                  <a:txBody>
                    <a:bodyPr/>
                    <a:lstStyle/>
                    <a:p>
                      <a:pPr algn="ctr"/>
                      <a:r>
                        <a:rPr lang="en-US" b="1" dirty="0"/>
                        <a:t>Warehouses</a:t>
                      </a:r>
                    </a:p>
                  </a:txBody>
                  <a:tcPr/>
                </a:tc>
                <a:tc>
                  <a:txBody>
                    <a:bodyPr/>
                    <a:lstStyle/>
                    <a:p>
                      <a:r>
                        <a:rPr lang="en-US" sz="1600" dirty="0"/>
                        <a:t>Location, size, capacity, storage type</a:t>
                      </a:r>
                    </a:p>
                  </a:txBody>
                  <a:tcPr/>
                </a:tc>
                <a:tc>
                  <a:txBody>
                    <a:bodyPr/>
                    <a:lstStyle/>
                    <a:p>
                      <a:pPr algn="ctr"/>
                      <a:r>
                        <a:rPr lang="en-US" b="1" dirty="0"/>
                        <a:t>Trucks</a:t>
                      </a:r>
                    </a:p>
                  </a:txBody>
                  <a:tcPr/>
                </a:tc>
                <a:tc>
                  <a:txBody>
                    <a:bodyPr/>
                    <a:lstStyle/>
                    <a:p>
                      <a:r>
                        <a:rPr lang="en-US" sz="1600" dirty="0"/>
                        <a:t>Load capacity, miles travelled, cost</a:t>
                      </a:r>
                    </a:p>
                  </a:txBody>
                  <a:tcPr/>
                </a:tc>
                <a:extLst>
                  <a:ext uri="{0D108BD9-81ED-4DB2-BD59-A6C34878D82A}">
                    <a16:rowId xmlns:a16="http://schemas.microsoft.com/office/drawing/2014/main" val="2387439079"/>
                  </a:ext>
                </a:extLst>
              </a:tr>
            </a:tbl>
          </a:graphicData>
        </a:graphic>
      </p:graphicFrame>
    </p:spTree>
    <p:extLst>
      <p:ext uri="{BB962C8B-B14F-4D97-AF65-F5344CB8AC3E}">
        <p14:creationId xmlns:p14="http://schemas.microsoft.com/office/powerpoint/2010/main" val="11043703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3DD14D-D572-4CCF-BD3D-A32771C78D75}"/>
              </a:ext>
            </a:extLst>
          </p:cNvPr>
          <p:cNvSpPr>
            <a:spLocks noGrp="1"/>
          </p:cNvSpPr>
          <p:nvPr>
            <p:ph type="title"/>
          </p:nvPr>
        </p:nvSpPr>
        <p:spPr/>
        <p:txBody>
          <a:bodyPr/>
          <a:lstStyle/>
          <a:p>
            <a:r>
              <a:rPr lang="en-US" dirty="0"/>
              <a:t>Motivation for network analysis</a:t>
            </a:r>
          </a:p>
        </p:txBody>
      </p:sp>
      <p:graphicFrame>
        <p:nvGraphicFramePr>
          <p:cNvPr id="3" name="Table 2">
            <a:extLst>
              <a:ext uri="{FF2B5EF4-FFF2-40B4-BE49-F238E27FC236}">
                <a16:creationId xmlns:a16="http://schemas.microsoft.com/office/drawing/2014/main" id="{A23B4157-9B15-4C8B-86BC-E93D4798AF51}"/>
              </a:ext>
            </a:extLst>
          </p:cNvPr>
          <p:cNvGraphicFramePr>
            <a:graphicFrameLocks noGrp="1"/>
          </p:cNvGraphicFramePr>
          <p:nvPr>
            <p:extLst>
              <p:ext uri="{D42A27DB-BD31-4B8C-83A1-F6EECF244321}">
                <p14:modId xmlns:p14="http://schemas.microsoft.com/office/powerpoint/2010/main" val="4269089652"/>
              </p:ext>
            </p:extLst>
          </p:nvPr>
        </p:nvGraphicFramePr>
        <p:xfrm>
          <a:off x="550984" y="2653241"/>
          <a:ext cx="11090032" cy="2108200"/>
        </p:xfrm>
        <a:graphic>
          <a:graphicData uri="http://schemas.openxmlformats.org/drawingml/2006/table">
            <a:tbl>
              <a:tblPr firstRow="1" bandRow="1">
                <a:tableStyleId>{00A15C55-8517-42AA-B614-E9B94910E393}</a:tableStyleId>
              </a:tblPr>
              <a:tblGrid>
                <a:gridCol w="4033227">
                  <a:extLst>
                    <a:ext uri="{9D8B030D-6E8A-4147-A177-3AD203B41FA5}">
                      <a16:colId xmlns:a16="http://schemas.microsoft.com/office/drawing/2014/main" val="2602460532"/>
                    </a:ext>
                  </a:extLst>
                </a:gridCol>
                <a:gridCol w="7056805">
                  <a:extLst>
                    <a:ext uri="{9D8B030D-6E8A-4147-A177-3AD203B41FA5}">
                      <a16:colId xmlns:a16="http://schemas.microsoft.com/office/drawing/2014/main" val="353136290"/>
                    </a:ext>
                  </a:extLst>
                </a:gridCol>
              </a:tblGrid>
              <a:tr h="370840">
                <a:tc>
                  <a:txBody>
                    <a:bodyPr/>
                    <a:lstStyle/>
                    <a:p>
                      <a:pPr algn="ctr"/>
                      <a:r>
                        <a:rPr lang="en-US" dirty="0"/>
                        <a:t>Network</a:t>
                      </a:r>
                    </a:p>
                  </a:txBody>
                  <a:tcPr/>
                </a:tc>
                <a:tc>
                  <a:txBody>
                    <a:bodyPr/>
                    <a:lstStyle/>
                    <a:p>
                      <a:pPr algn="ctr"/>
                      <a:r>
                        <a:rPr lang="en-US" dirty="0"/>
                        <a:t>Use Case</a:t>
                      </a:r>
                    </a:p>
                  </a:txBody>
                  <a:tcPr/>
                </a:tc>
                <a:extLst>
                  <a:ext uri="{0D108BD9-81ED-4DB2-BD59-A6C34878D82A}">
                    <a16:rowId xmlns:a16="http://schemas.microsoft.com/office/drawing/2014/main" val="3543543816"/>
                  </a:ext>
                </a:extLst>
              </a:tr>
              <a:tr h="244582">
                <a:tc>
                  <a:txBody>
                    <a:bodyPr/>
                    <a:lstStyle/>
                    <a:p>
                      <a:r>
                        <a:rPr lang="en-US" dirty="0"/>
                        <a:t>Banking Network</a:t>
                      </a:r>
                    </a:p>
                  </a:txBody>
                  <a:tcPr/>
                </a:tc>
                <a:tc>
                  <a:txBody>
                    <a:bodyPr/>
                    <a:lstStyle/>
                    <a:p>
                      <a:r>
                        <a:rPr lang="en-US" sz="1600" dirty="0"/>
                        <a:t>Fraud Prevention:  detect unusual patterns in the movement of money across the network</a:t>
                      </a:r>
                    </a:p>
                  </a:txBody>
                  <a:tcPr/>
                </a:tc>
                <a:extLst>
                  <a:ext uri="{0D108BD9-81ED-4DB2-BD59-A6C34878D82A}">
                    <a16:rowId xmlns:a16="http://schemas.microsoft.com/office/drawing/2014/main" val="803773327"/>
                  </a:ext>
                </a:extLst>
              </a:tr>
              <a:tr h="508937">
                <a:tc>
                  <a:txBody>
                    <a:bodyPr/>
                    <a:lstStyle/>
                    <a:p>
                      <a:r>
                        <a:rPr lang="en-US" dirty="0"/>
                        <a:t>Supply Chain Network</a:t>
                      </a:r>
                    </a:p>
                  </a:txBody>
                  <a:tcPr/>
                </a:tc>
                <a:tc>
                  <a:txBody>
                    <a:bodyPr/>
                    <a:lstStyle/>
                    <a:p>
                      <a:r>
                        <a:rPr lang="en-US" sz="1600" dirty="0"/>
                        <a:t>Optimum Route Selection:  calculate optimum routes for delivery to minimize cost or delivery time</a:t>
                      </a:r>
                    </a:p>
                  </a:txBody>
                  <a:tcPr/>
                </a:tc>
                <a:extLst>
                  <a:ext uri="{0D108BD9-81ED-4DB2-BD59-A6C34878D82A}">
                    <a16:rowId xmlns:a16="http://schemas.microsoft.com/office/drawing/2014/main" val="1982279471"/>
                  </a:ext>
                </a:extLst>
              </a:tr>
              <a:tr h="370840">
                <a:tc>
                  <a:txBody>
                    <a:bodyPr/>
                    <a:lstStyle/>
                    <a:p>
                      <a:r>
                        <a:rPr lang="en-US" dirty="0"/>
                        <a:t>Social Network </a:t>
                      </a:r>
                    </a:p>
                  </a:txBody>
                  <a:tcPr/>
                </a:tc>
                <a:tc>
                  <a:txBody>
                    <a:bodyPr/>
                    <a:lstStyle/>
                    <a:p>
                      <a:r>
                        <a:rPr lang="en-US" sz="1600" dirty="0"/>
                        <a:t>Marketing Analytics:  discover influencers within social networks (i.e. highly connected people) to optimize use of available advertising dollars</a:t>
                      </a:r>
                    </a:p>
                  </a:txBody>
                  <a:tcPr/>
                </a:tc>
                <a:extLst>
                  <a:ext uri="{0D108BD9-81ED-4DB2-BD59-A6C34878D82A}">
                    <a16:rowId xmlns:a16="http://schemas.microsoft.com/office/drawing/2014/main" val="2557006985"/>
                  </a:ext>
                </a:extLst>
              </a:tr>
            </a:tbl>
          </a:graphicData>
        </a:graphic>
      </p:graphicFrame>
    </p:spTree>
    <p:extLst>
      <p:ext uri="{BB962C8B-B14F-4D97-AF65-F5344CB8AC3E}">
        <p14:creationId xmlns:p14="http://schemas.microsoft.com/office/powerpoint/2010/main" val="15087207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08A21B2-BFAA-4D79-AA18-62B53EAAC945}"/>
              </a:ext>
            </a:extLst>
          </p:cNvPr>
          <p:cNvSpPr>
            <a:spLocks noGrp="1"/>
          </p:cNvSpPr>
          <p:nvPr>
            <p:ph type="body" idx="1"/>
          </p:nvPr>
        </p:nvSpPr>
        <p:spPr/>
        <p:txBody>
          <a:bodyPr/>
          <a:lstStyle/>
          <a:p>
            <a:r>
              <a:rPr lang="en-US" dirty="0"/>
              <a:t>Vertices LIST</a:t>
            </a:r>
          </a:p>
        </p:txBody>
      </p:sp>
      <p:sp>
        <p:nvSpPr>
          <p:cNvPr id="5" name="Text Placeholder 4">
            <a:extLst>
              <a:ext uri="{FF2B5EF4-FFF2-40B4-BE49-F238E27FC236}">
                <a16:creationId xmlns:a16="http://schemas.microsoft.com/office/drawing/2014/main" id="{F8C5379E-B923-43BB-93DB-752FECF4AA9E}"/>
              </a:ext>
            </a:extLst>
          </p:cNvPr>
          <p:cNvSpPr>
            <a:spLocks noGrp="1"/>
          </p:cNvSpPr>
          <p:nvPr>
            <p:ph type="body" sz="quarter" idx="13"/>
          </p:nvPr>
        </p:nvSpPr>
        <p:spPr/>
        <p:txBody>
          <a:bodyPr/>
          <a:lstStyle/>
          <a:p>
            <a:r>
              <a:rPr lang="en-US" dirty="0"/>
              <a:t>EDGE LIST</a:t>
            </a:r>
          </a:p>
        </p:txBody>
      </p:sp>
      <p:sp>
        <p:nvSpPr>
          <p:cNvPr id="6" name="Title 5">
            <a:extLst>
              <a:ext uri="{FF2B5EF4-FFF2-40B4-BE49-F238E27FC236}">
                <a16:creationId xmlns:a16="http://schemas.microsoft.com/office/drawing/2014/main" id="{D2398E87-D64A-4045-BC42-00057F460403}"/>
              </a:ext>
            </a:extLst>
          </p:cNvPr>
          <p:cNvSpPr>
            <a:spLocks noGrp="1"/>
          </p:cNvSpPr>
          <p:nvPr>
            <p:ph type="title"/>
          </p:nvPr>
        </p:nvSpPr>
        <p:spPr/>
        <p:txBody>
          <a:bodyPr/>
          <a:lstStyle/>
          <a:p>
            <a:r>
              <a:rPr lang="en-US" dirty="0"/>
              <a:t>Creating a simple network</a:t>
            </a:r>
          </a:p>
        </p:txBody>
      </p:sp>
      <p:graphicFrame>
        <p:nvGraphicFramePr>
          <p:cNvPr id="15" name="Content Placeholder 14">
            <a:extLst>
              <a:ext uri="{FF2B5EF4-FFF2-40B4-BE49-F238E27FC236}">
                <a16:creationId xmlns:a16="http://schemas.microsoft.com/office/drawing/2014/main" id="{4FFBC5EC-9FA3-40D6-9827-329AC187CEFE}"/>
              </a:ext>
            </a:extLst>
          </p:cNvPr>
          <p:cNvGraphicFramePr>
            <a:graphicFrameLocks noGrp="1"/>
          </p:cNvGraphicFramePr>
          <p:nvPr>
            <p:ph sz="half" idx="2"/>
            <p:extLst>
              <p:ext uri="{D42A27DB-BD31-4B8C-83A1-F6EECF244321}">
                <p14:modId xmlns:p14="http://schemas.microsoft.com/office/powerpoint/2010/main" val="1189097982"/>
              </p:ext>
            </p:extLst>
          </p:nvPr>
        </p:nvGraphicFramePr>
        <p:xfrm>
          <a:off x="1582738" y="3143250"/>
          <a:ext cx="4270248" cy="2409825"/>
        </p:xfrm>
        <a:graphic>
          <a:graphicData uri="http://schemas.openxmlformats.org/drawingml/2006/table">
            <a:tbl>
              <a:tblPr firstRow="1" bandRow="1">
                <a:tableStyleId>{00A15C55-8517-42AA-B614-E9B94910E393}</a:tableStyleId>
              </a:tblPr>
              <a:tblGrid>
                <a:gridCol w="2135124">
                  <a:extLst>
                    <a:ext uri="{9D8B030D-6E8A-4147-A177-3AD203B41FA5}">
                      <a16:colId xmlns:a16="http://schemas.microsoft.com/office/drawing/2014/main" val="2169886419"/>
                    </a:ext>
                  </a:extLst>
                </a:gridCol>
                <a:gridCol w="2135124">
                  <a:extLst>
                    <a:ext uri="{9D8B030D-6E8A-4147-A177-3AD203B41FA5}">
                      <a16:colId xmlns:a16="http://schemas.microsoft.com/office/drawing/2014/main" val="3383762557"/>
                    </a:ext>
                  </a:extLst>
                </a:gridCol>
              </a:tblGrid>
              <a:tr h="306465">
                <a:tc>
                  <a:txBody>
                    <a:bodyPr/>
                    <a:lstStyle/>
                    <a:p>
                      <a:pPr algn="ctr"/>
                      <a:r>
                        <a:rPr lang="en-US" sz="1400" dirty="0"/>
                        <a:t>Station</a:t>
                      </a:r>
                    </a:p>
                  </a:txBody>
                  <a:tcPr/>
                </a:tc>
                <a:tc>
                  <a:txBody>
                    <a:bodyPr/>
                    <a:lstStyle/>
                    <a:p>
                      <a:pPr algn="ctr"/>
                      <a:r>
                        <a:rPr lang="en-US" sz="1400" dirty="0"/>
                        <a:t>Num Bikes</a:t>
                      </a:r>
                    </a:p>
                  </a:txBody>
                  <a:tcPr/>
                </a:tc>
                <a:extLst>
                  <a:ext uri="{0D108BD9-81ED-4DB2-BD59-A6C34878D82A}">
                    <a16:rowId xmlns:a16="http://schemas.microsoft.com/office/drawing/2014/main" val="3760624836"/>
                  </a:ext>
                </a:extLst>
              </a:tr>
              <a:tr h="300480">
                <a:tc>
                  <a:txBody>
                    <a:bodyPr/>
                    <a:lstStyle/>
                    <a:p>
                      <a:pPr algn="ctr" fontAlgn="b"/>
                      <a:r>
                        <a:rPr lang="en-US" sz="1400" b="0" i="0" u="none" strike="noStrike" dirty="0">
                          <a:solidFill>
                            <a:srgbClr val="000000"/>
                          </a:solidFill>
                          <a:effectLst/>
                          <a:latin typeface="+mn-lt"/>
                        </a:rPr>
                        <a:t>A</a:t>
                      </a:r>
                    </a:p>
                  </a:txBody>
                  <a:tcPr marL="3810" marR="3810" marT="3810" marB="0" anchor="b"/>
                </a:tc>
                <a:tc>
                  <a:txBody>
                    <a:bodyPr/>
                    <a:lstStyle/>
                    <a:p>
                      <a:pPr algn="ctr" fontAlgn="b"/>
                      <a:r>
                        <a:rPr lang="en-US" sz="1400" b="0" i="0" u="none" strike="noStrike" dirty="0">
                          <a:solidFill>
                            <a:srgbClr val="000000"/>
                          </a:solidFill>
                          <a:effectLst/>
                          <a:latin typeface="+mn-lt"/>
                        </a:rPr>
                        <a:t>5</a:t>
                      </a:r>
                    </a:p>
                  </a:txBody>
                  <a:tcPr marL="3810" marR="3810" marT="3810" marB="0" anchor="b"/>
                </a:tc>
                <a:extLst>
                  <a:ext uri="{0D108BD9-81ED-4DB2-BD59-A6C34878D82A}">
                    <a16:rowId xmlns:a16="http://schemas.microsoft.com/office/drawing/2014/main" val="3452409962"/>
                  </a:ext>
                </a:extLst>
              </a:tr>
              <a:tr h="300480">
                <a:tc>
                  <a:txBody>
                    <a:bodyPr/>
                    <a:lstStyle/>
                    <a:p>
                      <a:pPr algn="ctr" fontAlgn="b"/>
                      <a:r>
                        <a:rPr lang="en-US" sz="1400" b="0" i="0" u="none" strike="noStrike" dirty="0">
                          <a:solidFill>
                            <a:srgbClr val="000000"/>
                          </a:solidFill>
                          <a:effectLst/>
                          <a:latin typeface="+mn-lt"/>
                        </a:rPr>
                        <a:t>B</a:t>
                      </a:r>
                    </a:p>
                  </a:txBody>
                  <a:tcPr marL="3810" marR="3810" marT="3810" marB="0" anchor="b"/>
                </a:tc>
                <a:tc>
                  <a:txBody>
                    <a:bodyPr/>
                    <a:lstStyle/>
                    <a:p>
                      <a:pPr algn="ctr" fontAlgn="b"/>
                      <a:r>
                        <a:rPr lang="en-US" sz="1400" b="0" i="0" u="none" strike="noStrike">
                          <a:solidFill>
                            <a:srgbClr val="000000"/>
                          </a:solidFill>
                          <a:effectLst/>
                          <a:latin typeface="+mn-lt"/>
                        </a:rPr>
                        <a:t>5</a:t>
                      </a:r>
                    </a:p>
                  </a:txBody>
                  <a:tcPr marL="3810" marR="3810" marT="3810" marB="0" anchor="b"/>
                </a:tc>
                <a:extLst>
                  <a:ext uri="{0D108BD9-81ED-4DB2-BD59-A6C34878D82A}">
                    <a16:rowId xmlns:a16="http://schemas.microsoft.com/office/drawing/2014/main" val="3893441899"/>
                  </a:ext>
                </a:extLst>
              </a:tr>
              <a:tr h="300480">
                <a:tc>
                  <a:txBody>
                    <a:bodyPr/>
                    <a:lstStyle/>
                    <a:p>
                      <a:pPr algn="ctr" fontAlgn="b"/>
                      <a:r>
                        <a:rPr lang="en-US" sz="1400" b="0" i="0" u="none" strike="noStrike" dirty="0">
                          <a:solidFill>
                            <a:srgbClr val="000000"/>
                          </a:solidFill>
                          <a:effectLst/>
                          <a:latin typeface="+mn-lt"/>
                        </a:rPr>
                        <a:t>C</a:t>
                      </a:r>
                    </a:p>
                  </a:txBody>
                  <a:tcPr marL="3810" marR="3810" marT="3810" marB="0" anchor="b"/>
                </a:tc>
                <a:tc>
                  <a:txBody>
                    <a:bodyPr/>
                    <a:lstStyle/>
                    <a:p>
                      <a:pPr algn="ctr" fontAlgn="b"/>
                      <a:r>
                        <a:rPr lang="en-US" sz="1400" b="0" i="0" u="none" strike="noStrike">
                          <a:solidFill>
                            <a:srgbClr val="000000"/>
                          </a:solidFill>
                          <a:effectLst/>
                          <a:latin typeface="+mn-lt"/>
                        </a:rPr>
                        <a:t>7</a:t>
                      </a:r>
                    </a:p>
                  </a:txBody>
                  <a:tcPr marL="3810" marR="3810" marT="3810" marB="0" anchor="b"/>
                </a:tc>
                <a:extLst>
                  <a:ext uri="{0D108BD9-81ED-4DB2-BD59-A6C34878D82A}">
                    <a16:rowId xmlns:a16="http://schemas.microsoft.com/office/drawing/2014/main" val="3882496482"/>
                  </a:ext>
                </a:extLst>
              </a:tr>
              <a:tr h="300480">
                <a:tc>
                  <a:txBody>
                    <a:bodyPr/>
                    <a:lstStyle/>
                    <a:p>
                      <a:pPr algn="ctr" fontAlgn="b"/>
                      <a:r>
                        <a:rPr lang="en-US" sz="1400" b="0" i="0" u="none" strike="noStrike" dirty="0">
                          <a:solidFill>
                            <a:srgbClr val="000000"/>
                          </a:solidFill>
                          <a:effectLst/>
                          <a:latin typeface="+mn-lt"/>
                        </a:rPr>
                        <a:t>D</a:t>
                      </a:r>
                    </a:p>
                  </a:txBody>
                  <a:tcPr marL="3810" marR="3810" marT="3810" marB="0" anchor="b"/>
                </a:tc>
                <a:tc>
                  <a:txBody>
                    <a:bodyPr/>
                    <a:lstStyle/>
                    <a:p>
                      <a:pPr algn="ctr" fontAlgn="b"/>
                      <a:r>
                        <a:rPr lang="en-US" sz="1400" b="0" i="0" u="none" strike="noStrike">
                          <a:solidFill>
                            <a:srgbClr val="000000"/>
                          </a:solidFill>
                          <a:effectLst/>
                          <a:latin typeface="+mn-lt"/>
                        </a:rPr>
                        <a:t>8</a:t>
                      </a:r>
                    </a:p>
                  </a:txBody>
                  <a:tcPr marL="3810" marR="3810" marT="3810" marB="0" anchor="b"/>
                </a:tc>
                <a:extLst>
                  <a:ext uri="{0D108BD9-81ED-4DB2-BD59-A6C34878D82A}">
                    <a16:rowId xmlns:a16="http://schemas.microsoft.com/office/drawing/2014/main" val="3639833064"/>
                  </a:ext>
                </a:extLst>
              </a:tr>
              <a:tr h="300480">
                <a:tc>
                  <a:txBody>
                    <a:bodyPr/>
                    <a:lstStyle/>
                    <a:p>
                      <a:pPr algn="ctr" fontAlgn="b"/>
                      <a:r>
                        <a:rPr lang="en-US" sz="1400" b="0" i="0" u="none" strike="noStrike" dirty="0">
                          <a:solidFill>
                            <a:srgbClr val="000000"/>
                          </a:solidFill>
                          <a:effectLst/>
                          <a:latin typeface="+mn-lt"/>
                        </a:rPr>
                        <a:t>E</a:t>
                      </a:r>
                    </a:p>
                  </a:txBody>
                  <a:tcPr marL="3810" marR="3810" marT="3810" marB="0" anchor="b"/>
                </a:tc>
                <a:tc>
                  <a:txBody>
                    <a:bodyPr/>
                    <a:lstStyle/>
                    <a:p>
                      <a:pPr algn="ctr" fontAlgn="b"/>
                      <a:r>
                        <a:rPr lang="en-US" sz="1400" b="0" i="0" u="none" strike="noStrike">
                          <a:solidFill>
                            <a:srgbClr val="000000"/>
                          </a:solidFill>
                          <a:effectLst/>
                          <a:latin typeface="+mn-lt"/>
                        </a:rPr>
                        <a:t>4</a:t>
                      </a:r>
                    </a:p>
                  </a:txBody>
                  <a:tcPr marL="3810" marR="3810" marT="3810" marB="0" anchor="b"/>
                </a:tc>
                <a:extLst>
                  <a:ext uri="{0D108BD9-81ED-4DB2-BD59-A6C34878D82A}">
                    <a16:rowId xmlns:a16="http://schemas.microsoft.com/office/drawing/2014/main" val="1274769221"/>
                  </a:ext>
                </a:extLst>
              </a:tr>
              <a:tr h="300480">
                <a:tc>
                  <a:txBody>
                    <a:bodyPr/>
                    <a:lstStyle/>
                    <a:p>
                      <a:pPr algn="ctr" fontAlgn="b"/>
                      <a:r>
                        <a:rPr lang="en-US" sz="1400" b="0" i="0" u="none" strike="noStrike" dirty="0">
                          <a:solidFill>
                            <a:srgbClr val="000000"/>
                          </a:solidFill>
                          <a:effectLst/>
                          <a:latin typeface="+mn-lt"/>
                        </a:rPr>
                        <a:t>F</a:t>
                      </a:r>
                    </a:p>
                  </a:txBody>
                  <a:tcPr marL="3810" marR="3810" marT="3810" marB="0" anchor="b"/>
                </a:tc>
                <a:tc>
                  <a:txBody>
                    <a:bodyPr/>
                    <a:lstStyle/>
                    <a:p>
                      <a:pPr algn="ctr" fontAlgn="b"/>
                      <a:r>
                        <a:rPr lang="en-US" sz="1400" b="0" i="0" u="none" strike="noStrike">
                          <a:solidFill>
                            <a:srgbClr val="000000"/>
                          </a:solidFill>
                          <a:effectLst/>
                          <a:latin typeface="+mn-lt"/>
                        </a:rPr>
                        <a:t>12</a:t>
                      </a:r>
                    </a:p>
                  </a:txBody>
                  <a:tcPr marL="3810" marR="3810" marT="3810" marB="0" anchor="b"/>
                </a:tc>
                <a:extLst>
                  <a:ext uri="{0D108BD9-81ED-4DB2-BD59-A6C34878D82A}">
                    <a16:rowId xmlns:a16="http://schemas.microsoft.com/office/drawing/2014/main" val="2353486252"/>
                  </a:ext>
                </a:extLst>
              </a:tr>
              <a:tr h="300480">
                <a:tc>
                  <a:txBody>
                    <a:bodyPr/>
                    <a:lstStyle/>
                    <a:p>
                      <a:pPr algn="ctr" fontAlgn="b"/>
                      <a:r>
                        <a:rPr lang="en-US" sz="1400" b="0" i="0" u="none" strike="noStrike" dirty="0">
                          <a:solidFill>
                            <a:srgbClr val="000000"/>
                          </a:solidFill>
                          <a:effectLst/>
                          <a:latin typeface="+mn-lt"/>
                        </a:rPr>
                        <a:t>G</a:t>
                      </a:r>
                    </a:p>
                  </a:txBody>
                  <a:tcPr marL="3810" marR="3810" marT="3810" marB="0" anchor="b"/>
                </a:tc>
                <a:tc>
                  <a:txBody>
                    <a:bodyPr/>
                    <a:lstStyle/>
                    <a:p>
                      <a:pPr algn="ctr" fontAlgn="b"/>
                      <a:r>
                        <a:rPr lang="en-US" sz="1400" b="0" i="0" u="none" strike="noStrike" dirty="0">
                          <a:solidFill>
                            <a:srgbClr val="000000"/>
                          </a:solidFill>
                          <a:effectLst/>
                          <a:latin typeface="+mn-lt"/>
                        </a:rPr>
                        <a:t>6</a:t>
                      </a:r>
                    </a:p>
                  </a:txBody>
                  <a:tcPr marL="3810" marR="3810" marT="3810" marB="0" anchor="b"/>
                </a:tc>
                <a:extLst>
                  <a:ext uri="{0D108BD9-81ED-4DB2-BD59-A6C34878D82A}">
                    <a16:rowId xmlns:a16="http://schemas.microsoft.com/office/drawing/2014/main" val="3332170080"/>
                  </a:ext>
                </a:extLst>
              </a:tr>
            </a:tbl>
          </a:graphicData>
        </a:graphic>
      </p:graphicFrame>
      <p:graphicFrame>
        <p:nvGraphicFramePr>
          <p:cNvPr id="14" name="Content Placeholder 13">
            <a:extLst>
              <a:ext uri="{FF2B5EF4-FFF2-40B4-BE49-F238E27FC236}">
                <a16:creationId xmlns:a16="http://schemas.microsoft.com/office/drawing/2014/main" id="{F10599F3-094B-45A0-80BB-3E02BBB9C145}"/>
              </a:ext>
            </a:extLst>
          </p:cNvPr>
          <p:cNvGraphicFramePr>
            <a:graphicFrameLocks noGrp="1"/>
          </p:cNvGraphicFramePr>
          <p:nvPr>
            <p:ph sz="quarter" idx="4"/>
            <p:extLst>
              <p:ext uri="{D42A27DB-BD31-4B8C-83A1-F6EECF244321}">
                <p14:modId xmlns:p14="http://schemas.microsoft.com/office/powerpoint/2010/main" val="3961209763"/>
              </p:ext>
            </p:extLst>
          </p:nvPr>
        </p:nvGraphicFramePr>
        <p:xfrm>
          <a:off x="6815134" y="3143250"/>
          <a:ext cx="3395661" cy="3022287"/>
        </p:xfrm>
        <a:graphic>
          <a:graphicData uri="http://schemas.openxmlformats.org/drawingml/2006/table">
            <a:tbl>
              <a:tblPr firstRow="1" bandRow="1">
                <a:tableStyleId>{00A15C55-8517-42AA-B614-E9B94910E393}</a:tableStyleId>
              </a:tblPr>
              <a:tblGrid>
                <a:gridCol w="1131887">
                  <a:extLst>
                    <a:ext uri="{9D8B030D-6E8A-4147-A177-3AD203B41FA5}">
                      <a16:colId xmlns:a16="http://schemas.microsoft.com/office/drawing/2014/main" val="1739293085"/>
                    </a:ext>
                  </a:extLst>
                </a:gridCol>
                <a:gridCol w="1131887">
                  <a:extLst>
                    <a:ext uri="{9D8B030D-6E8A-4147-A177-3AD203B41FA5}">
                      <a16:colId xmlns:a16="http://schemas.microsoft.com/office/drawing/2014/main" val="1292940358"/>
                    </a:ext>
                  </a:extLst>
                </a:gridCol>
                <a:gridCol w="1131887">
                  <a:extLst>
                    <a:ext uri="{9D8B030D-6E8A-4147-A177-3AD203B41FA5}">
                      <a16:colId xmlns:a16="http://schemas.microsoft.com/office/drawing/2014/main" val="2388127531"/>
                    </a:ext>
                  </a:extLst>
                </a:gridCol>
              </a:tblGrid>
              <a:tr h="301943">
                <a:tc>
                  <a:txBody>
                    <a:bodyPr/>
                    <a:lstStyle/>
                    <a:p>
                      <a:pPr algn="ctr"/>
                      <a:r>
                        <a:rPr lang="en-US" sz="1400" dirty="0"/>
                        <a:t>From</a:t>
                      </a:r>
                    </a:p>
                  </a:txBody>
                  <a:tcPr/>
                </a:tc>
                <a:tc>
                  <a:txBody>
                    <a:bodyPr/>
                    <a:lstStyle/>
                    <a:p>
                      <a:pPr algn="ctr"/>
                      <a:r>
                        <a:rPr lang="en-US" sz="1400" dirty="0"/>
                        <a:t>To</a:t>
                      </a:r>
                    </a:p>
                  </a:txBody>
                  <a:tcPr/>
                </a:tc>
                <a:tc>
                  <a:txBody>
                    <a:bodyPr/>
                    <a:lstStyle/>
                    <a:p>
                      <a:pPr algn="ctr"/>
                      <a:r>
                        <a:rPr lang="en-US" sz="1400" dirty="0"/>
                        <a:t>Frequency</a:t>
                      </a:r>
                    </a:p>
                  </a:txBody>
                  <a:tcPr/>
                </a:tc>
                <a:extLst>
                  <a:ext uri="{0D108BD9-81ED-4DB2-BD59-A6C34878D82A}">
                    <a16:rowId xmlns:a16="http://schemas.microsoft.com/office/drawing/2014/main" val="1451186315"/>
                  </a:ext>
                </a:extLst>
              </a:tr>
              <a:tr h="301943">
                <a:tc>
                  <a:txBody>
                    <a:bodyPr/>
                    <a:lstStyle/>
                    <a:p>
                      <a:pPr algn="ctr" fontAlgn="b"/>
                      <a:r>
                        <a:rPr lang="en-US" sz="1400" u="none" strike="noStrike" dirty="0">
                          <a:effectLst/>
                        </a:rPr>
                        <a:t>A</a:t>
                      </a:r>
                      <a:endParaRPr lang="en-US" sz="1400" b="0" i="0" u="none" strike="noStrike" dirty="0">
                        <a:solidFill>
                          <a:srgbClr val="000000"/>
                        </a:solidFill>
                        <a:effectLst/>
                        <a:latin typeface="Calibri" panose="020F0502020204030204" pitchFamily="34" charset="0"/>
                      </a:endParaRPr>
                    </a:p>
                  </a:txBody>
                  <a:tcPr marL="3810" marR="3810" marT="3810" marB="0" anchor="b"/>
                </a:tc>
                <a:tc>
                  <a:txBody>
                    <a:bodyPr/>
                    <a:lstStyle/>
                    <a:p>
                      <a:pPr algn="ctr" fontAlgn="b"/>
                      <a:r>
                        <a:rPr lang="en-US" sz="1400" u="none" strike="noStrike" dirty="0">
                          <a:effectLst/>
                        </a:rPr>
                        <a:t>B</a:t>
                      </a:r>
                      <a:endParaRPr lang="en-US" sz="1400" b="0" i="0" u="none" strike="noStrike" dirty="0">
                        <a:solidFill>
                          <a:srgbClr val="000000"/>
                        </a:solidFill>
                        <a:effectLst/>
                        <a:latin typeface="Calibri" panose="020F0502020204030204" pitchFamily="34" charset="0"/>
                      </a:endParaRPr>
                    </a:p>
                  </a:txBody>
                  <a:tcPr marL="3810" marR="3810" marT="3810" marB="0" anchor="b"/>
                </a:tc>
                <a:tc>
                  <a:txBody>
                    <a:bodyPr/>
                    <a:lstStyle/>
                    <a:p>
                      <a:pPr algn="ctr" fontAlgn="b"/>
                      <a:r>
                        <a:rPr lang="en-US" sz="1400" u="none" strike="noStrike" dirty="0">
                          <a:effectLst/>
                        </a:rPr>
                        <a:t>2</a:t>
                      </a:r>
                      <a:endParaRPr lang="en-US" sz="1400" b="0" i="0" u="none" strike="noStrike" dirty="0">
                        <a:solidFill>
                          <a:srgbClr val="000000"/>
                        </a:solidFill>
                        <a:effectLst/>
                        <a:latin typeface="Calibri" panose="020F0502020204030204" pitchFamily="34" charset="0"/>
                      </a:endParaRPr>
                    </a:p>
                  </a:txBody>
                  <a:tcPr marL="3810" marR="3810" marT="3810" marB="0" anchor="b"/>
                </a:tc>
                <a:extLst>
                  <a:ext uri="{0D108BD9-81ED-4DB2-BD59-A6C34878D82A}">
                    <a16:rowId xmlns:a16="http://schemas.microsoft.com/office/drawing/2014/main" val="586761161"/>
                  </a:ext>
                </a:extLst>
              </a:tr>
              <a:tr h="301943">
                <a:tc>
                  <a:txBody>
                    <a:bodyPr/>
                    <a:lstStyle/>
                    <a:p>
                      <a:pPr algn="ctr" fontAlgn="b"/>
                      <a:r>
                        <a:rPr lang="en-US" sz="1400" u="none" strike="noStrike" dirty="0">
                          <a:effectLst/>
                        </a:rPr>
                        <a:t>A</a:t>
                      </a:r>
                      <a:endParaRPr lang="en-US" sz="1400" b="0" i="0" u="none" strike="noStrike" dirty="0">
                        <a:solidFill>
                          <a:srgbClr val="000000"/>
                        </a:solidFill>
                        <a:effectLst/>
                        <a:latin typeface="Calibri" panose="020F0502020204030204" pitchFamily="34" charset="0"/>
                      </a:endParaRPr>
                    </a:p>
                  </a:txBody>
                  <a:tcPr marL="3810" marR="3810" marT="3810" marB="0" anchor="b"/>
                </a:tc>
                <a:tc>
                  <a:txBody>
                    <a:bodyPr/>
                    <a:lstStyle/>
                    <a:p>
                      <a:pPr algn="ctr" fontAlgn="b"/>
                      <a:r>
                        <a:rPr lang="en-US" sz="1400" u="none" strike="noStrike">
                          <a:effectLst/>
                        </a:rPr>
                        <a:t>D</a:t>
                      </a:r>
                      <a:endParaRPr lang="en-US" sz="1400" b="0" i="0" u="none" strike="noStrike">
                        <a:solidFill>
                          <a:srgbClr val="000000"/>
                        </a:solidFill>
                        <a:effectLst/>
                        <a:latin typeface="Calibri" panose="020F0502020204030204" pitchFamily="34" charset="0"/>
                      </a:endParaRPr>
                    </a:p>
                  </a:txBody>
                  <a:tcPr marL="3810" marR="3810" marT="3810" marB="0" anchor="b"/>
                </a:tc>
                <a:tc>
                  <a:txBody>
                    <a:bodyPr/>
                    <a:lstStyle/>
                    <a:p>
                      <a:pPr algn="ctr" fontAlgn="b"/>
                      <a:r>
                        <a:rPr lang="en-US" sz="1400" u="none" strike="noStrike">
                          <a:effectLst/>
                        </a:rPr>
                        <a:t>15</a:t>
                      </a:r>
                      <a:endParaRPr lang="en-US" sz="1400" b="0" i="0" u="none" strike="noStrike">
                        <a:solidFill>
                          <a:srgbClr val="000000"/>
                        </a:solidFill>
                        <a:effectLst/>
                        <a:latin typeface="Calibri" panose="020F0502020204030204" pitchFamily="34" charset="0"/>
                      </a:endParaRPr>
                    </a:p>
                  </a:txBody>
                  <a:tcPr marL="3810" marR="3810" marT="3810" marB="0" anchor="b"/>
                </a:tc>
                <a:extLst>
                  <a:ext uri="{0D108BD9-81ED-4DB2-BD59-A6C34878D82A}">
                    <a16:rowId xmlns:a16="http://schemas.microsoft.com/office/drawing/2014/main" val="1594419353"/>
                  </a:ext>
                </a:extLst>
              </a:tr>
              <a:tr h="301943">
                <a:tc>
                  <a:txBody>
                    <a:bodyPr/>
                    <a:lstStyle/>
                    <a:p>
                      <a:pPr algn="ctr" fontAlgn="b"/>
                      <a:r>
                        <a:rPr lang="en-US" sz="1400" u="none" strike="noStrike" dirty="0">
                          <a:effectLst/>
                        </a:rPr>
                        <a:t>B</a:t>
                      </a:r>
                      <a:endParaRPr lang="en-US" sz="1400" b="0" i="0" u="none" strike="noStrike" dirty="0">
                        <a:solidFill>
                          <a:srgbClr val="000000"/>
                        </a:solidFill>
                        <a:effectLst/>
                        <a:latin typeface="Calibri" panose="020F0502020204030204" pitchFamily="34" charset="0"/>
                      </a:endParaRPr>
                    </a:p>
                  </a:txBody>
                  <a:tcPr marL="3810" marR="3810" marT="3810" marB="0" anchor="b"/>
                </a:tc>
                <a:tc>
                  <a:txBody>
                    <a:bodyPr/>
                    <a:lstStyle/>
                    <a:p>
                      <a:pPr algn="ctr" fontAlgn="b"/>
                      <a:r>
                        <a:rPr lang="en-US" sz="1400" u="none" strike="noStrike">
                          <a:effectLst/>
                        </a:rPr>
                        <a:t>D</a:t>
                      </a:r>
                      <a:endParaRPr lang="en-US" sz="1400" b="0" i="0" u="none" strike="noStrike">
                        <a:solidFill>
                          <a:srgbClr val="000000"/>
                        </a:solidFill>
                        <a:effectLst/>
                        <a:latin typeface="Calibri" panose="020F0502020204030204" pitchFamily="34" charset="0"/>
                      </a:endParaRPr>
                    </a:p>
                  </a:txBody>
                  <a:tcPr marL="3810" marR="3810" marT="3810" marB="0" anchor="b"/>
                </a:tc>
                <a:tc>
                  <a:txBody>
                    <a:bodyPr/>
                    <a:lstStyle/>
                    <a:p>
                      <a:pPr algn="ctr" fontAlgn="b"/>
                      <a:r>
                        <a:rPr lang="en-US" sz="1400" u="none" strike="noStrike">
                          <a:effectLst/>
                        </a:rPr>
                        <a:t>3</a:t>
                      </a:r>
                      <a:endParaRPr lang="en-US" sz="1400" b="0" i="0" u="none" strike="noStrike">
                        <a:solidFill>
                          <a:srgbClr val="000000"/>
                        </a:solidFill>
                        <a:effectLst/>
                        <a:latin typeface="Calibri" panose="020F0502020204030204" pitchFamily="34" charset="0"/>
                      </a:endParaRPr>
                    </a:p>
                  </a:txBody>
                  <a:tcPr marL="3810" marR="3810" marT="3810" marB="0" anchor="b"/>
                </a:tc>
                <a:extLst>
                  <a:ext uri="{0D108BD9-81ED-4DB2-BD59-A6C34878D82A}">
                    <a16:rowId xmlns:a16="http://schemas.microsoft.com/office/drawing/2014/main" val="1690907092"/>
                  </a:ext>
                </a:extLst>
              </a:tr>
              <a:tr h="301943">
                <a:tc>
                  <a:txBody>
                    <a:bodyPr/>
                    <a:lstStyle/>
                    <a:p>
                      <a:pPr algn="ctr" fontAlgn="b"/>
                      <a:r>
                        <a:rPr lang="en-US" sz="1400" u="none" strike="noStrike">
                          <a:effectLst/>
                        </a:rPr>
                        <a:t>A</a:t>
                      </a:r>
                      <a:endParaRPr lang="en-US" sz="1400" b="0" i="0" u="none" strike="noStrike">
                        <a:solidFill>
                          <a:srgbClr val="000000"/>
                        </a:solidFill>
                        <a:effectLst/>
                        <a:latin typeface="Calibri" panose="020F0502020204030204" pitchFamily="34" charset="0"/>
                      </a:endParaRPr>
                    </a:p>
                  </a:txBody>
                  <a:tcPr marL="3810" marR="3810" marT="3810" marB="0" anchor="b"/>
                </a:tc>
                <a:tc>
                  <a:txBody>
                    <a:bodyPr/>
                    <a:lstStyle/>
                    <a:p>
                      <a:pPr algn="ctr" fontAlgn="b"/>
                      <a:r>
                        <a:rPr lang="en-US" sz="1400" u="none" strike="noStrike" dirty="0">
                          <a:effectLst/>
                        </a:rPr>
                        <a:t>C</a:t>
                      </a:r>
                      <a:endParaRPr lang="en-US" sz="1400" b="0" i="0" u="none" strike="noStrike" dirty="0">
                        <a:solidFill>
                          <a:srgbClr val="000000"/>
                        </a:solidFill>
                        <a:effectLst/>
                        <a:latin typeface="Calibri" panose="020F0502020204030204" pitchFamily="34" charset="0"/>
                      </a:endParaRPr>
                    </a:p>
                  </a:txBody>
                  <a:tcPr marL="3810" marR="3810" marT="3810" marB="0" anchor="b"/>
                </a:tc>
                <a:tc>
                  <a:txBody>
                    <a:bodyPr/>
                    <a:lstStyle/>
                    <a:p>
                      <a:pPr algn="ctr" fontAlgn="b"/>
                      <a:r>
                        <a:rPr lang="en-US" sz="1400" u="none" strike="noStrike">
                          <a:effectLst/>
                        </a:rPr>
                        <a:t>6</a:t>
                      </a:r>
                      <a:endParaRPr lang="en-US" sz="1400" b="0" i="0" u="none" strike="noStrike">
                        <a:solidFill>
                          <a:srgbClr val="000000"/>
                        </a:solidFill>
                        <a:effectLst/>
                        <a:latin typeface="Calibri" panose="020F0502020204030204" pitchFamily="34" charset="0"/>
                      </a:endParaRPr>
                    </a:p>
                  </a:txBody>
                  <a:tcPr marL="3810" marR="3810" marT="3810" marB="0" anchor="b"/>
                </a:tc>
                <a:extLst>
                  <a:ext uri="{0D108BD9-81ED-4DB2-BD59-A6C34878D82A}">
                    <a16:rowId xmlns:a16="http://schemas.microsoft.com/office/drawing/2014/main" val="1655759429"/>
                  </a:ext>
                </a:extLst>
              </a:tr>
              <a:tr h="301943">
                <a:tc>
                  <a:txBody>
                    <a:bodyPr/>
                    <a:lstStyle/>
                    <a:p>
                      <a:pPr algn="ctr" fontAlgn="b"/>
                      <a:r>
                        <a:rPr lang="en-US" sz="1400" u="none" strike="noStrike">
                          <a:effectLst/>
                        </a:rPr>
                        <a:t>C</a:t>
                      </a:r>
                      <a:endParaRPr lang="en-US" sz="1400" b="0" i="0" u="none" strike="noStrike">
                        <a:solidFill>
                          <a:srgbClr val="000000"/>
                        </a:solidFill>
                        <a:effectLst/>
                        <a:latin typeface="Calibri" panose="020F0502020204030204" pitchFamily="34" charset="0"/>
                      </a:endParaRPr>
                    </a:p>
                  </a:txBody>
                  <a:tcPr marL="3810" marR="3810" marT="3810" marB="0" anchor="b"/>
                </a:tc>
                <a:tc>
                  <a:txBody>
                    <a:bodyPr/>
                    <a:lstStyle/>
                    <a:p>
                      <a:pPr algn="ctr" fontAlgn="b"/>
                      <a:r>
                        <a:rPr lang="en-US" sz="1400" u="none" strike="noStrike" dirty="0">
                          <a:effectLst/>
                        </a:rPr>
                        <a:t>E</a:t>
                      </a:r>
                      <a:endParaRPr lang="en-US" sz="1400" b="0" i="0" u="none" strike="noStrike" dirty="0">
                        <a:solidFill>
                          <a:srgbClr val="000000"/>
                        </a:solidFill>
                        <a:effectLst/>
                        <a:latin typeface="Calibri" panose="020F0502020204030204" pitchFamily="34" charset="0"/>
                      </a:endParaRPr>
                    </a:p>
                  </a:txBody>
                  <a:tcPr marL="3810" marR="3810" marT="3810" marB="0" anchor="b"/>
                </a:tc>
                <a:tc>
                  <a:txBody>
                    <a:bodyPr/>
                    <a:lstStyle/>
                    <a:p>
                      <a:pPr algn="ctr" fontAlgn="b"/>
                      <a:r>
                        <a:rPr lang="en-US" sz="1400" u="none" strike="noStrike">
                          <a:effectLst/>
                        </a:rPr>
                        <a:t>8</a:t>
                      </a:r>
                      <a:endParaRPr lang="en-US" sz="1400" b="0" i="0" u="none" strike="noStrike">
                        <a:solidFill>
                          <a:srgbClr val="000000"/>
                        </a:solidFill>
                        <a:effectLst/>
                        <a:latin typeface="Calibri" panose="020F0502020204030204" pitchFamily="34" charset="0"/>
                      </a:endParaRPr>
                    </a:p>
                  </a:txBody>
                  <a:tcPr marL="3810" marR="3810" marT="3810" marB="0" anchor="b"/>
                </a:tc>
                <a:extLst>
                  <a:ext uri="{0D108BD9-81ED-4DB2-BD59-A6C34878D82A}">
                    <a16:rowId xmlns:a16="http://schemas.microsoft.com/office/drawing/2014/main" val="155811916"/>
                  </a:ext>
                </a:extLst>
              </a:tr>
              <a:tr h="301943">
                <a:tc>
                  <a:txBody>
                    <a:bodyPr/>
                    <a:lstStyle/>
                    <a:p>
                      <a:pPr algn="ctr" fontAlgn="b"/>
                      <a:r>
                        <a:rPr lang="en-US" sz="1400" u="none" strike="noStrike">
                          <a:effectLst/>
                        </a:rPr>
                        <a:t>C</a:t>
                      </a:r>
                      <a:endParaRPr lang="en-US" sz="1400" b="0" i="0" u="none" strike="noStrike">
                        <a:solidFill>
                          <a:srgbClr val="000000"/>
                        </a:solidFill>
                        <a:effectLst/>
                        <a:latin typeface="Calibri" panose="020F0502020204030204" pitchFamily="34" charset="0"/>
                      </a:endParaRPr>
                    </a:p>
                  </a:txBody>
                  <a:tcPr marL="3810" marR="3810" marT="3810" marB="0" anchor="b"/>
                </a:tc>
                <a:tc>
                  <a:txBody>
                    <a:bodyPr/>
                    <a:lstStyle/>
                    <a:p>
                      <a:pPr algn="ctr" fontAlgn="b"/>
                      <a:r>
                        <a:rPr lang="en-US" sz="1400" u="none" strike="noStrike" dirty="0">
                          <a:effectLst/>
                        </a:rPr>
                        <a:t>F</a:t>
                      </a:r>
                      <a:endParaRPr lang="en-US" sz="1400" b="0" i="0" u="none" strike="noStrike" dirty="0">
                        <a:solidFill>
                          <a:srgbClr val="000000"/>
                        </a:solidFill>
                        <a:effectLst/>
                        <a:latin typeface="Calibri" panose="020F0502020204030204" pitchFamily="34" charset="0"/>
                      </a:endParaRPr>
                    </a:p>
                  </a:txBody>
                  <a:tcPr marL="3810" marR="3810" marT="3810" marB="0" anchor="b"/>
                </a:tc>
                <a:tc>
                  <a:txBody>
                    <a:bodyPr/>
                    <a:lstStyle/>
                    <a:p>
                      <a:pPr algn="ctr" fontAlgn="b"/>
                      <a:r>
                        <a:rPr lang="en-US" sz="1400" u="none" strike="noStrike">
                          <a:effectLst/>
                        </a:rPr>
                        <a:t>11</a:t>
                      </a:r>
                      <a:endParaRPr lang="en-US" sz="1400" b="0" i="0" u="none" strike="noStrike">
                        <a:solidFill>
                          <a:srgbClr val="000000"/>
                        </a:solidFill>
                        <a:effectLst/>
                        <a:latin typeface="Calibri" panose="020F0502020204030204" pitchFamily="34" charset="0"/>
                      </a:endParaRPr>
                    </a:p>
                  </a:txBody>
                  <a:tcPr marL="3810" marR="3810" marT="3810" marB="0" anchor="b"/>
                </a:tc>
                <a:extLst>
                  <a:ext uri="{0D108BD9-81ED-4DB2-BD59-A6C34878D82A}">
                    <a16:rowId xmlns:a16="http://schemas.microsoft.com/office/drawing/2014/main" val="3578822889"/>
                  </a:ext>
                </a:extLst>
              </a:tr>
              <a:tr h="301943">
                <a:tc>
                  <a:txBody>
                    <a:bodyPr/>
                    <a:lstStyle/>
                    <a:p>
                      <a:pPr algn="ctr" fontAlgn="b"/>
                      <a:r>
                        <a:rPr lang="en-US" sz="1400" u="none" strike="noStrike">
                          <a:effectLst/>
                        </a:rPr>
                        <a:t>C</a:t>
                      </a:r>
                      <a:endParaRPr lang="en-US" sz="1400" b="0" i="0" u="none" strike="noStrike">
                        <a:solidFill>
                          <a:srgbClr val="000000"/>
                        </a:solidFill>
                        <a:effectLst/>
                        <a:latin typeface="Calibri" panose="020F0502020204030204" pitchFamily="34" charset="0"/>
                      </a:endParaRPr>
                    </a:p>
                  </a:txBody>
                  <a:tcPr marL="3810" marR="3810" marT="3810" marB="0" anchor="b"/>
                </a:tc>
                <a:tc>
                  <a:txBody>
                    <a:bodyPr/>
                    <a:lstStyle/>
                    <a:p>
                      <a:pPr algn="ctr" fontAlgn="b"/>
                      <a:r>
                        <a:rPr lang="en-US" sz="1400" u="none" strike="noStrike" dirty="0">
                          <a:effectLst/>
                        </a:rPr>
                        <a:t>G</a:t>
                      </a:r>
                      <a:endParaRPr lang="en-US" sz="1400" b="0" i="0" u="none" strike="noStrike" dirty="0">
                        <a:solidFill>
                          <a:srgbClr val="000000"/>
                        </a:solidFill>
                        <a:effectLst/>
                        <a:latin typeface="Calibri" panose="020F0502020204030204" pitchFamily="34" charset="0"/>
                      </a:endParaRPr>
                    </a:p>
                  </a:txBody>
                  <a:tcPr marL="3810" marR="3810" marT="3810" marB="0" anchor="b"/>
                </a:tc>
                <a:tc>
                  <a:txBody>
                    <a:bodyPr/>
                    <a:lstStyle/>
                    <a:p>
                      <a:pPr algn="ctr" fontAlgn="b"/>
                      <a:r>
                        <a:rPr lang="en-US" sz="1400" u="none" strike="noStrike" dirty="0">
                          <a:effectLst/>
                        </a:rPr>
                        <a:t>13</a:t>
                      </a:r>
                      <a:endParaRPr lang="en-US" sz="1400" b="0" i="0" u="none" strike="noStrike" dirty="0">
                        <a:solidFill>
                          <a:srgbClr val="000000"/>
                        </a:solidFill>
                        <a:effectLst/>
                        <a:latin typeface="Calibri" panose="020F0502020204030204" pitchFamily="34" charset="0"/>
                      </a:endParaRPr>
                    </a:p>
                  </a:txBody>
                  <a:tcPr marL="3810" marR="3810" marT="3810" marB="0" anchor="b"/>
                </a:tc>
                <a:extLst>
                  <a:ext uri="{0D108BD9-81ED-4DB2-BD59-A6C34878D82A}">
                    <a16:rowId xmlns:a16="http://schemas.microsoft.com/office/drawing/2014/main" val="38459579"/>
                  </a:ext>
                </a:extLst>
              </a:tr>
              <a:tr h="301943">
                <a:tc>
                  <a:txBody>
                    <a:bodyPr/>
                    <a:lstStyle/>
                    <a:p>
                      <a:pPr algn="ctr" fontAlgn="b"/>
                      <a:r>
                        <a:rPr lang="en-US" sz="1400" u="none" strike="noStrike">
                          <a:effectLst/>
                        </a:rPr>
                        <a:t>E</a:t>
                      </a:r>
                      <a:endParaRPr lang="en-US" sz="1400" b="0" i="0" u="none" strike="noStrike">
                        <a:solidFill>
                          <a:srgbClr val="000000"/>
                        </a:solidFill>
                        <a:effectLst/>
                        <a:latin typeface="Calibri" panose="020F0502020204030204" pitchFamily="34" charset="0"/>
                      </a:endParaRPr>
                    </a:p>
                  </a:txBody>
                  <a:tcPr marL="3810" marR="3810" marT="3810" marB="0" anchor="b"/>
                </a:tc>
                <a:tc>
                  <a:txBody>
                    <a:bodyPr/>
                    <a:lstStyle/>
                    <a:p>
                      <a:pPr algn="ctr" fontAlgn="b"/>
                      <a:r>
                        <a:rPr lang="en-US" sz="1400" u="none" strike="noStrike">
                          <a:effectLst/>
                        </a:rPr>
                        <a:t>F</a:t>
                      </a:r>
                      <a:endParaRPr lang="en-US" sz="1400" b="0" i="0" u="none" strike="noStrike">
                        <a:solidFill>
                          <a:srgbClr val="000000"/>
                        </a:solidFill>
                        <a:effectLst/>
                        <a:latin typeface="Calibri" panose="020F0502020204030204" pitchFamily="34" charset="0"/>
                      </a:endParaRPr>
                    </a:p>
                  </a:txBody>
                  <a:tcPr marL="3810" marR="3810" marT="3810" marB="0" anchor="b"/>
                </a:tc>
                <a:tc>
                  <a:txBody>
                    <a:bodyPr/>
                    <a:lstStyle/>
                    <a:p>
                      <a:pPr algn="ctr" fontAlgn="b"/>
                      <a:r>
                        <a:rPr lang="en-US" sz="1400" u="none" strike="noStrike" dirty="0">
                          <a:effectLst/>
                        </a:rPr>
                        <a:t>3</a:t>
                      </a:r>
                      <a:endParaRPr lang="en-US" sz="1400" b="0" i="0" u="none" strike="noStrike" dirty="0">
                        <a:solidFill>
                          <a:srgbClr val="000000"/>
                        </a:solidFill>
                        <a:effectLst/>
                        <a:latin typeface="Calibri" panose="020F0502020204030204" pitchFamily="34" charset="0"/>
                      </a:endParaRPr>
                    </a:p>
                  </a:txBody>
                  <a:tcPr marL="3810" marR="3810" marT="3810" marB="0" anchor="b"/>
                </a:tc>
                <a:extLst>
                  <a:ext uri="{0D108BD9-81ED-4DB2-BD59-A6C34878D82A}">
                    <a16:rowId xmlns:a16="http://schemas.microsoft.com/office/drawing/2014/main" val="1602390703"/>
                  </a:ext>
                </a:extLst>
              </a:tr>
              <a:tr h="301943">
                <a:tc>
                  <a:txBody>
                    <a:bodyPr/>
                    <a:lstStyle/>
                    <a:p>
                      <a:pPr algn="ctr" fontAlgn="b"/>
                      <a:r>
                        <a:rPr lang="en-US" sz="1400" u="none" strike="noStrike">
                          <a:effectLst/>
                        </a:rPr>
                        <a:t>F</a:t>
                      </a:r>
                      <a:endParaRPr lang="en-US" sz="1400" b="0" i="0" u="none" strike="noStrike">
                        <a:solidFill>
                          <a:srgbClr val="000000"/>
                        </a:solidFill>
                        <a:effectLst/>
                        <a:latin typeface="Calibri" panose="020F0502020204030204" pitchFamily="34" charset="0"/>
                      </a:endParaRPr>
                    </a:p>
                  </a:txBody>
                  <a:tcPr marL="3810" marR="3810" marT="3810" marB="0" anchor="b"/>
                </a:tc>
                <a:tc>
                  <a:txBody>
                    <a:bodyPr/>
                    <a:lstStyle/>
                    <a:p>
                      <a:pPr algn="ctr" fontAlgn="b"/>
                      <a:r>
                        <a:rPr lang="en-US" sz="1400" u="none" strike="noStrike">
                          <a:effectLst/>
                        </a:rPr>
                        <a:t>G</a:t>
                      </a:r>
                      <a:endParaRPr lang="en-US" sz="1400" b="0" i="0" u="none" strike="noStrike">
                        <a:solidFill>
                          <a:srgbClr val="000000"/>
                        </a:solidFill>
                        <a:effectLst/>
                        <a:latin typeface="Calibri" panose="020F0502020204030204" pitchFamily="34" charset="0"/>
                      </a:endParaRPr>
                    </a:p>
                  </a:txBody>
                  <a:tcPr marL="3810" marR="3810" marT="3810" marB="0" anchor="b"/>
                </a:tc>
                <a:tc>
                  <a:txBody>
                    <a:bodyPr/>
                    <a:lstStyle/>
                    <a:p>
                      <a:pPr algn="ctr" fontAlgn="b"/>
                      <a:r>
                        <a:rPr lang="en-US" sz="1400" u="none" strike="noStrike" dirty="0">
                          <a:effectLst/>
                        </a:rPr>
                        <a:t>1</a:t>
                      </a:r>
                      <a:endParaRPr lang="en-US" sz="1400" b="0" i="0" u="none" strike="noStrike" dirty="0">
                        <a:solidFill>
                          <a:srgbClr val="000000"/>
                        </a:solidFill>
                        <a:effectLst/>
                        <a:latin typeface="Calibri" panose="020F0502020204030204" pitchFamily="34" charset="0"/>
                      </a:endParaRPr>
                    </a:p>
                  </a:txBody>
                  <a:tcPr marL="3810" marR="3810" marT="3810" marB="0" anchor="b"/>
                </a:tc>
                <a:extLst>
                  <a:ext uri="{0D108BD9-81ED-4DB2-BD59-A6C34878D82A}">
                    <a16:rowId xmlns:a16="http://schemas.microsoft.com/office/drawing/2014/main" val="1966210499"/>
                  </a:ext>
                </a:extLst>
              </a:tr>
            </a:tbl>
          </a:graphicData>
        </a:graphic>
      </p:graphicFrame>
    </p:spTree>
    <p:extLst>
      <p:ext uri="{BB962C8B-B14F-4D97-AF65-F5344CB8AC3E}">
        <p14:creationId xmlns:p14="http://schemas.microsoft.com/office/powerpoint/2010/main" val="39100935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572569-B6FD-4231-88CD-CFBC0B3F32E5}"/>
              </a:ext>
            </a:extLst>
          </p:cNvPr>
          <p:cNvSpPr>
            <a:spLocks noGrp="1"/>
          </p:cNvSpPr>
          <p:nvPr>
            <p:ph type="title"/>
          </p:nvPr>
        </p:nvSpPr>
        <p:spPr/>
        <p:txBody>
          <a:bodyPr/>
          <a:lstStyle/>
          <a:p>
            <a:r>
              <a:rPr lang="en-US" dirty="0"/>
              <a:t>Creating a Simple network</a:t>
            </a:r>
          </a:p>
        </p:txBody>
      </p:sp>
      <p:pic>
        <p:nvPicPr>
          <p:cNvPr id="6" name="Picture Placeholder 5">
            <a:extLst>
              <a:ext uri="{FF2B5EF4-FFF2-40B4-BE49-F238E27FC236}">
                <a16:creationId xmlns:a16="http://schemas.microsoft.com/office/drawing/2014/main" id="{C5AA9C25-A511-42FC-9984-116661A656F2}"/>
              </a:ext>
            </a:extLst>
          </p:cNvPr>
          <p:cNvPicPr>
            <a:picLocks noGrp="1" noChangeAspect="1"/>
          </p:cNvPicPr>
          <p:nvPr>
            <p:ph sz="half" idx="1"/>
          </p:nvPr>
        </p:nvPicPr>
        <p:blipFill>
          <a:blip r:embed="rId3">
            <a:alphaModFix/>
          </a:blip>
          <a:stretch>
            <a:fillRect/>
          </a:stretch>
        </p:blipFill>
        <p:spPr>
          <a:xfrm>
            <a:off x="1749793" y="2638425"/>
            <a:ext cx="3934677" cy="3101975"/>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pic>
        <p:nvPicPr>
          <p:cNvPr id="13" name="Content Placeholder 12">
            <a:extLst>
              <a:ext uri="{FF2B5EF4-FFF2-40B4-BE49-F238E27FC236}">
                <a16:creationId xmlns:a16="http://schemas.microsoft.com/office/drawing/2014/main" id="{4B122B24-2E5C-46B4-802E-71E99643DBB8}"/>
              </a:ext>
            </a:extLst>
          </p:cNvPr>
          <p:cNvPicPr>
            <a:picLocks noGrp="1" noChangeAspect="1"/>
          </p:cNvPicPr>
          <p:nvPr>
            <p:ph sz="half" idx="2"/>
          </p:nvPr>
        </p:nvPicPr>
        <p:blipFill>
          <a:blip r:embed="rId4"/>
          <a:stretch>
            <a:fillRect/>
          </a:stretch>
        </p:blipFill>
        <p:spPr>
          <a:xfrm>
            <a:off x="6506737" y="2638425"/>
            <a:ext cx="3934677" cy="3101975"/>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extLst>
      <p:ext uri="{BB962C8B-B14F-4D97-AF65-F5344CB8AC3E}">
        <p14:creationId xmlns:p14="http://schemas.microsoft.com/office/powerpoint/2010/main" val="37215084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E19ED0-7E68-4066-A525-C6C673DFDCD4}"/>
              </a:ext>
            </a:extLst>
          </p:cNvPr>
          <p:cNvSpPr>
            <a:spLocks noGrp="1"/>
          </p:cNvSpPr>
          <p:nvPr>
            <p:ph type="title"/>
          </p:nvPr>
        </p:nvSpPr>
        <p:spPr/>
        <p:txBody>
          <a:bodyPr/>
          <a:lstStyle/>
          <a:p>
            <a:r>
              <a:rPr lang="en-US" dirty="0"/>
              <a:t>Relationships Between Vertices</a:t>
            </a:r>
          </a:p>
        </p:txBody>
      </p:sp>
      <p:pic>
        <p:nvPicPr>
          <p:cNvPr id="11" name="Content Placeholder 10">
            <a:extLst>
              <a:ext uri="{FF2B5EF4-FFF2-40B4-BE49-F238E27FC236}">
                <a16:creationId xmlns:a16="http://schemas.microsoft.com/office/drawing/2014/main" id="{C61A4BB5-80B8-46D9-8645-B15F688F825A}"/>
              </a:ext>
            </a:extLst>
          </p:cNvPr>
          <p:cNvPicPr>
            <a:picLocks noGrp="1" noChangeAspect="1"/>
          </p:cNvPicPr>
          <p:nvPr>
            <p:ph sz="half" idx="2"/>
          </p:nvPr>
        </p:nvPicPr>
        <p:blipFill>
          <a:blip r:embed="rId3"/>
          <a:stretch>
            <a:fillRect/>
          </a:stretch>
        </p:blipFill>
        <p:spPr>
          <a:xfrm>
            <a:off x="6506737" y="2638425"/>
            <a:ext cx="3934677" cy="3101975"/>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
        <p:nvSpPr>
          <p:cNvPr id="9" name="Content Placeholder 8">
            <a:extLst>
              <a:ext uri="{FF2B5EF4-FFF2-40B4-BE49-F238E27FC236}">
                <a16:creationId xmlns:a16="http://schemas.microsoft.com/office/drawing/2014/main" id="{492336D8-1D38-4848-91E4-6CC2B739D35C}"/>
              </a:ext>
            </a:extLst>
          </p:cNvPr>
          <p:cNvSpPr>
            <a:spLocks noGrp="1"/>
          </p:cNvSpPr>
          <p:nvPr>
            <p:ph sz="half" idx="1"/>
          </p:nvPr>
        </p:nvSpPr>
        <p:spPr/>
        <p:txBody>
          <a:bodyPr/>
          <a:lstStyle/>
          <a:p>
            <a:r>
              <a:rPr lang="en-US" b="1" dirty="0"/>
              <a:t>Neighbors</a:t>
            </a:r>
          </a:p>
          <a:p>
            <a:pPr lvl="1"/>
            <a:r>
              <a:rPr lang="en-US" dirty="0"/>
              <a:t>Directly connected vertices</a:t>
            </a:r>
          </a:p>
          <a:p>
            <a:r>
              <a:rPr lang="en-US" b="1" dirty="0"/>
              <a:t>Intersection</a:t>
            </a:r>
          </a:p>
          <a:p>
            <a:pPr lvl="1"/>
            <a:r>
              <a:rPr lang="en-US" dirty="0"/>
              <a:t>Indirectly connected vertices</a:t>
            </a:r>
          </a:p>
          <a:p>
            <a:r>
              <a:rPr lang="en-US" b="1" dirty="0"/>
              <a:t>Diameter</a:t>
            </a:r>
          </a:p>
          <a:p>
            <a:pPr lvl="1"/>
            <a:r>
              <a:rPr lang="en-US" dirty="0"/>
              <a:t>Longest path length through the network</a:t>
            </a:r>
          </a:p>
          <a:p>
            <a:pPr lvl="1"/>
            <a:r>
              <a:rPr lang="en-US" dirty="0"/>
              <a:t>Diameter = </a:t>
            </a:r>
            <a:r>
              <a:rPr lang="en-US" b="1" dirty="0"/>
              <a:t>3</a:t>
            </a:r>
          </a:p>
          <a:p>
            <a:pPr marL="0" indent="0">
              <a:buNone/>
            </a:pPr>
            <a:endParaRPr lang="en-US" dirty="0"/>
          </a:p>
        </p:txBody>
      </p:sp>
    </p:spTree>
    <p:extLst>
      <p:ext uri="{BB962C8B-B14F-4D97-AF65-F5344CB8AC3E}">
        <p14:creationId xmlns:p14="http://schemas.microsoft.com/office/powerpoint/2010/main" val="34914052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63BE32-1678-46A3-A765-6B69A10DC72D}"/>
              </a:ext>
            </a:extLst>
          </p:cNvPr>
          <p:cNvSpPr>
            <a:spLocks noGrp="1"/>
          </p:cNvSpPr>
          <p:nvPr>
            <p:ph type="title"/>
          </p:nvPr>
        </p:nvSpPr>
        <p:spPr/>
        <p:txBody>
          <a:bodyPr/>
          <a:lstStyle/>
          <a:p>
            <a:r>
              <a:rPr lang="en-US" dirty="0" err="1"/>
              <a:t>VErTEX</a:t>
            </a:r>
            <a:r>
              <a:rPr lang="en-US" dirty="0"/>
              <a:t> Importance &amp; INFLUENCE</a:t>
            </a:r>
          </a:p>
        </p:txBody>
      </p:sp>
      <p:sp>
        <p:nvSpPr>
          <p:cNvPr id="3" name="Content Placeholder 2">
            <a:extLst>
              <a:ext uri="{FF2B5EF4-FFF2-40B4-BE49-F238E27FC236}">
                <a16:creationId xmlns:a16="http://schemas.microsoft.com/office/drawing/2014/main" id="{79DACADD-3EBF-4FB6-94AF-78FBF168DA69}"/>
              </a:ext>
            </a:extLst>
          </p:cNvPr>
          <p:cNvSpPr>
            <a:spLocks noGrp="1"/>
          </p:cNvSpPr>
          <p:nvPr>
            <p:ph idx="1"/>
          </p:nvPr>
        </p:nvSpPr>
        <p:spPr/>
        <p:txBody>
          <a:bodyPr/>
          <a:lstStyle/>
          <a:p>
            <a:r>
              <a:rPr lang="en-US" b="1" dirty="0"/>
              <a:t>Degree</a:t>
            </a:r>
          </a:p>
          <a:p>
            <a:pPr lvl="1"/>
            <a:r>
              <a:rPr lang="en-US" dirty="0"/>
              <a:t>Number of connections.</a:t>
            </a:r>
          </a:p>
          <a:p>
            <a:r>
              <a:rPr lang="en-US" b="1" dirty="0"/>
              <a:t>Betweenness</a:t>
            </a:r>
          </a:p>
          <a:p>
            <a:pPr lvl="1"/>
            <a:r>
              <a:rPr lang="en-US" dirty="0"/>
              <a:t>How frequently does a vertex lie on the shortest path between two vertices (i.e. the key bridges in a network)</a:t>
            </a:r>
          </a:p>
          <a:p>
            <a:r>
              <a:rPr lang="en-US" b="1" dirty="0"/>
              <a:t>Eigenvector Centrality</a:t>
            </a:r>
          </a:p>
          <a:p>
            <a:pPr lvl="1"/>
            <a:r>
              <a:rPr lang="en-US" dirty="0"/>
              <a:t>How interconnected are the vertices to which a particular vertices is connected (i.e. are your connections highly interconnected?)</a:t>
            </a:r>
          </a:p>
        </p:txBody>
      </p:sp>
    </p:spTree>
    <p:extLst>
      <p:ext uri="{BB962C8B-B14F-4D97-AF65-F5344CB8AC3E}">
        <p14:creationId xmlns:p14="http://schemas.microsoft.com/office/powerpoint/2010/main" val="1794002936"/>
      </p:ext>
    </p:extLst>
  </p:cSld>
  <p:clrMapOvr>
    <a:masterClrMapping/>
  </p:clrMapOvr>
</p:sld>
</file>

<file path=ppt/theme/theme1.xml><?xml version="1.0" encoding="utf-8"?>
<a:theme xmlns:a="http://schemas.openxmlformats.org/drawingml/2006/main" name="Parcel">
  <a:themeElements>
    <a:clrScheme name="Parcel">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fontScheme name="Parcel">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rcel">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4DB32801-28C0-48B0-8C1D-A9A58613615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TM10001115[[fn=Parcel]]</Template>
  <TotalTime>8593</TotalTime>
  <Words>1745</Words>
  <Application>Microsoft Office PowerPoint</Application>
  <PresentationFormat>Widescreen</PresentationFormat>
  <Paragraphs>259</Paragraphs>
  <Slides>22</Slides>
  <Notes>18</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22</vt:i4>
      </vt:variant>
    </vt:vector>
  </HeadingPairs>
  <TitlesOfParts>
    <vt:vector size="26" baseType="lpstr">
      <vt:lpstr>Arial</vt:lpstr>
      <vt:lpstr>Calibri</vt:lpstr>
      <vt:lpstr>Gill Sans MT</vt:lpstr>
      <vt:lpstr>Parcel</vt:lpstr>
      <vt:lpstr>Network Analysis</vt:lpstr>
      <vt:lpstr>outline</vt:lpstr>
      <vt:lpstr>What is a network graph?</vt:lpstr>
      <vt:lpstr>EXAMPLES OF NETWORKS and COMPONENTS</vt:lpstr>
      <vt:lpstr>Motivation for network analysis</vt:lpstr>
      <vt:lpstr>Creating a simple network</vt:lpstr>
      <vt:lpstr>Creating a Simple network</vt:lpstr>
      <vt:lpstr>Relationships Between Vertices</vt:lpstr>
      <vt:lpstr>VErTEX Importance &amp; INFLUENCE</vt:lpstr>
      <vt:lpstr>Degree</vt:lpstr>
      <vt:lpstr>Betweenness</vt:lpstr>
      <vt:lpstr>EIGENVECtOR CENTRALITY</vt:lpstr>
      <vt:lpstr>Network Pattern &amp; Structure</vt:lpstr>
      <vt:lpstr>Network substructures</vt:lpstr>
      <vt:lpstr>Network substructures</vt:lpstr>
      <vt:lpstr>NETWORK SUBSTRUCTURES</vt:lpstr>
      <vt:lpstr>Network Randomization</vt:lpstr>
      <vt:lpstr>Network randomization</vt:lpstr>
      <vt:lpstr>Network randomization</vt:lpstr>
      <vt:lpstr>Assortativity</vt:lpstr>
      <vt:lpstr>CODE REVIEW</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Network Analysis</dc:title>
  <dc:creator>Roger Stanton</dc:creator>
  <cp:lastModifiedBy>Roger Stanton</cp:lastModifiedBy>
  <cp:revision>67</cp:revision>
  <dcterms:created xsi:type="dcterms:W3CDTF">2019-04-06T09:55:16Z</dcterms:created>
  <dcterms:modified xsi:type="dcterms:W3CDTF">2019-04-12T09:12:28Z</dcterms:modified>
</cp:coreProperties>
</file>