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2" r:id="rId3"/>
    <p:sldId id="279" r:id="rId4"/>
    <p:sldId id="278" r:id="rId5"/>
    <p:sldId id="281" r:id="rId6"/>
    <p:sldId id="280" r:id="rId7"/>
    <p:sldId id="282" r:id="rId8"/>
    <p:sldId id="285" r:id="rId9"/>
    <p:sldId id="283" r:id="rId10"/>
    <p:sldId id="284" r:id="rId11"/>
    <p:sldId id="286" r:id="rId12"/>
    <p:sldId id="288" r:id="rId13"/>
    <p:sldId id="289" r:id="rId14"/>
    <p:sldId id="291" r:id="rId15"/>
    <p:sldId id="287" r:id="rId16"/>
    <p:sldId id="290"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02" autoAdjust="0"/>
  </p:normalViewPr>
  <p:slideViewPr>
    <p:cSldViewPr snapToGrid="0">
      <p:cViewPr>
        <p:scale>
          <a:sx n="70" d="100"/>
          <a:sy n="70" d="100"/>
        </p:scale>
        <p:origin x="51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B05398-6C30-49FC-BA29-E9DB578BA821}" type="doc">
      <dgm:prSet loTypeId="urn:microsoft.com/office/officeart/2008/layout/HalfCircleOrganizationChart" loCatId="hierarchy" qsTypeId="urn:microsoft.com/office/officeart/2005/8/quickstyle/simple1" qsCatId="simple" csTypeId="urn:microsoft.com/office/officeart/2005/8/colors/accent6_1" csCatId="accent6" phldr="1"/>
      <dgm:spPr/>
      <dgm:t>
        <a:bodyPr/>
        <a:lstStyle/>
        <a:p>
          <a:endParaRPr lang="en-US"/>
        </a:p>
      </dgm:t>
    </dgm:pt>
    <dgm:pt modelId="{80351377-5592-4134-B1E6-4235951FFD44}">
      <dgm:prSet phldrT="[Text]"/>
      <dgm:spPr/>
      <dgm:t>
        <a:bodyPr/>
        <a:lstStyle/>
        <a:p>
          <a:r>
            <a:rPr lang="en-US" dirty="0"/>
            <a:t>Types of Machine Learning</a:t>
          </a:r>
        </a:p>
      </dgm:t>
    </dgm:pt>
    <dgm:pt modelId="{05523123-3500-42ED-AE3E-0E708F5517F3}" type="parTrans" cxnId="{DA2FF730-8470-47C5-8927-7E1352DE449E}">
      <dgm:prSet/>
      <dgm:spPr/>
      <dgm:t>
        <a:bodyPr/>
        <a:lstStyle/>
        <a:p>
          <a:endParaRPr lang="en-US"/>
        </a:p>
      </dgm:t>
    </dgm:pt>
    <dgm:pt modelId="{4BF4C31B-1FF8-49AE-8B53-31E00B2EA6CB}" type="sibTrans" cxnId="{DA2FF730-8470-47C5-8927-7E1352DE449E}">
      <dgm:prSet/>
      <dgm:spPr/>
      <dgm:t>
        <a:bodyPr/>
        <a:lstStyle/>
        <a:p>
          <a:endParaRPr lang="en-US"/>
        </a:p>
      </dgm:t>
    </dgm:pt>
    <dgm:pt modelId="{F4EBB16A-5E52-4E80-8A8E-DC04051F5869}">
      <dgm:prSet phldrT="[Text]"/>
      <dgm:spPr/>
      <dgm:t>
        <a:bodyPr/>
        <a:lstStyle/>
        <a:p>
          <a:r>
            <a:rPr lang="en-US" dirty="0"/>
            <a:t>Supervised</a:t>
          </a:r>
        </a:p>
      </dgm:t>
    </dgm:pt>
    <dgm:pt modelId="{70EBD247-876C-4D8C-AFC5-907625A5C306}" type="parTrans" cxnId="{582EA0F6-376B-4868-93F8-7548C30D0EDA}">
      <dgm:prSet/>
      <dgm:spPr/>
      <dgm:t>
        <a:bodyPr/>
        <a:lstStyle/>
        <a:p>
          <a:endParaRPr lang="en-US"/>
        </a:p>
      </dgm:t>
    </dgm:pt>
    <dgm:pt modelId="{B10AE3C6-F0CA-4617-AE4F-5849E84603AE}" type="sibTrans" cxnId="{582EA0F6-376B-4868-93F8-7548C30D0EDA}">
      <dgm:prSet/>
      <dgm:spPr/>
      <dgm:t>
        <a:bodyPr/>
        <a:lstStyle/>
        <a:p>
          <a:endParaRPr lang="en-US"/>
        </a:p>
      </dgm:t>
    </dgm:pt>
    <dgm:pt modelId="{B4BEAEFC-9949-41C6-B518-DDD125E7B40A}">
      <dgm:prSet phldrT="[Text]"/>
      <dgm:spPr/>
      <dgm:t>
        <a:bodyPr/>
        <a:lstStyle/>
        <a:p>
          <a:r>
            <a:rPr lang="en-US" dirty="0"/>
            <a:t>Unsupervised </a:t>
          </a:r>
        </a:p>
      </dgm:t>
    </dgm:pt>
    <dgm:pt modelId="{CB726A11-C465-4D2D-9328-DB0FE4FE4BDE}" type="parTrans" cxnId="{704F1297-7E32-4387-AB9F-CF69668F7E4E}">
      <dgm:prSet/>
      <dgm:spPr/>
      <dgm:t>
        <a:bodyPr/>
        <a:lstStyle/>
        <a:p>
          <a:endParaRPr lang="en-US"/>
        </a:p>
      </dgm:t>
    </dgm:pt>
    <dgm:pt modelId="{5C4D07B6-4E42-4DDF-A7D7-CA74B4653C5A}" type="sibTrans" cxnId="{704F1297-7E32-4387-AB9F-CF69668F7E4E}">
      <dgm:prSet/>
      <dgm:spPr/>
      <dgm:t>
        <a:bodyPr/>
        <a:lstStyle/>
        <a:p>
          <a:endParaRPr lang="en-US"/>
        </a:p>
      </dgm:t>
    </dgm:pt>
    <dgm:pt modelId="{5AC2F9A3-E2B1-45F1-ABCF-A4601769CF10}">
      <dgm:prSet phldrT="[Text]"/>
      <dgm:spPr/>
      <dgm:t>
        <a:bodyPr/>
        <a:lstStyle/>
        <a:p>
          <a:r>
            <a:rPr lang="en-US" dirty="0"/>
            <a:t>Reinforcement</a:t>
          </a:r>
        </a:p>
      </dgm:t>
    </dgm:pt>
    <dgm:pt modelId="{33238CDB-2E1B-457A-BFF3-06D039E27146}" type="parTrans" cxnId="{DED11ECB-A943-4BFB-B579-7E87386B908F}">
      <dgm:prSet/>
      <dgm:spPr/>
      <dgm:t>
        <a:bodyPr/>
        <a:lstStyle/>
        <a:p>
          <a:endParaRPr lang="en-US"/>
        </a:p>
      </dgm:t>
    </dgm:pt>
    <dgm:pt modelId="{406F1DEF-E553-456E-AD0A-6FDFEAFD8B33}" type="sibTrans" cxnId="{DED11ECB-A943-4BFB-B579-7E87386B908F}">
      <dgm:prSet/>
      <dgm:spPr/>
      <dgm:t>
        <a:bodyPr/>
        <a:lstStyle/>
        <a:p>
          <a:endParaRPr lang="en-US"/>
        </a:p>
      </dgm:t>
    </dgm:pt>
    <dgm:pt modelId="{A66241C4-AC04-4A3C-BEFE-4AEEADD0338C}" type="pres">
      <dgm:prSet presAssocID="{0BB05398-6C30-49FC-BA29-E9DB578BA821}" presName="Name0" presStyleCnt="0">
        <dgm:presLayoutVars>
          <dgm:orgChart val="1"/>
          <dgm:chPref val="1"/>
          <dgm:dir/>
          <dgm:animOne val="branch"/>
          <dgm:animLvl val="lvl"/>
          <dgm:resizeHandles/>
        </dgm:presLayoutVars>
      </dgm:prSet>
      <dgm:spPr/>
    </dgm:pt>
    <dgm:pt modelId="{99AE041B-B789-46FD-9A37-E640A19AE876}" type="pres">
      <dgm:prSet presAssocID="{80351377-5592-4134-B1E6-4235951FFD44}" presName="hierRoot1" presStyleCnt="0">
        <dgm:presLayoutVars>
          <dgm:hierBranch val="init"/>
        </dgm:presLayoutVars>
      </dgm:prSet>
      <dgm:spPr/>
    </dgm:pt>
    <dgm:pt modelId="{B216F209-B3C2-4B97-BB67-C3C874F527B2}" type="pres">
      <dgm:prSet presAssocID="{80351377-5592-4134-B1E6-4235951FFD44}" presName="rootComposite1" presStyleCnt="0"/>
      <dgm:spPr/>
    </dgm:pt>
    <dgm:pt modelId="{2A98DE80-C897-4000-AAE8-7A138CBFCDFF}" type="pres">
      <dgm:prSet presAssocID="{80351377-5592-4134-B1E6-4235951FFD44}" presName="rootText1" presStyleLbl="alignAcc1" presStyleIdx="0" presStyleCnt="0">
        <dgm:presLayoutVars>
          <dgm:chPref val="3"/>
        </dgm:presLayoutVars>
      </dgm:prSet>
      <dgm:spPr/>
    </dgm:pt>
    <dgm:pt modelId="{923A5D10-0B3B-46A1-9857-E0077BA17759}" type="pres">
      <dgm:prSet presAssocID="{80351377-5592-4134-B1E6-4235951FFD44}" presName="topArc1" presStyleLbl="parChTrans1D1" presStyleIdx="0" presStyleCnt="8"/>
      <dgm:spPr/>
    </dgm:pt>
    <dgm:pt modelId="{4CEEF2FB-1C34-4B4E-8D4A-34EB01E18CF3}" type="pres">
      <dgm:prSet presAssocID="{80351377-5592-4134-B1E6-4235951FFD44}" presName="bottomArc1" presStyleLbl="parChTrans1D1" presStyleIdx="1" presStyleCnt="8"/>
      <dgm:spPr/>
    </dgm:pt>
    <dgm:pt modelId="{5C592E5A-BF58-43CA-8F2B-384425C43B62}" type="pres">
      <dgm:prSet presAssocID="{80351377-5592-4134-B1E6-4235951FFD44}" presName="topConnNode1" presStyleLbl="node1" presStyleIdx="0" presStyleCnt="0"/>
      <dgm:spPr/>
    </dgm:pt>
    <dgm:pt modelId="{2F3004B1-D3D7-4550-AE33-B07F37BD7A97}" type="pres">
      <dgm:prSet presAssocID="{80351377-5592-4134-B1E6-4235951FFD44}" presName="hierChild2" presStyleCnt="0"/>
      <dgm:spPr/>
    </dgm:pt>
    <dgm:pt modelId="{A94937CD-1116-44B6-93F8-6D5FF3FCF60E}" type="pres">
      <dgm:prSet presAssocID="{70EBD247-876C-4D8C-AFC5-907625A5C306}" presName="Name28" presStyleLbl="parChTrans1D2" presStyleIdx="0" presStyleCnt="3"/>
      <dgm:spPr/>
    </dgm:pt>
    <dgm:pt modelId="{E1654C50-6090-40C1-9226-AF1FD6C92D51}" type="pres">
      <dgm:prSet presAssocID="{F4EBB16A-5E52-4E80-8A8E-DC04051F5869}" presName="hierRoot2" presStyleCnt="0">
        <dgm:presLayoutVars>
          <dgm:hierBranch val="init"/>
        </dgm:presLayoutVars>
      </dgm:prSet>
      <dgm:spPr/>
    </dgm:pt>
    <dgm:pt modelId="{D0C14967-6EC0-4A69-AF1B-E645AF6370D3}" type="pres">
      <dgm:prSet presAssocID="{F4EBB16A-5E52-4E80-8A8E-DC04051F5869}" presName="rootComposite2" presStyleCnt="0"/>
      <dgm:spPr/>
    </dgm:pt>
    <dgm:pt modelId="{E6E13CF4-A2CE-4626-933E-05BDA60DA779}" type="pres">
      <dgm:prSet presAssocID="{F4EBB16A-5E52-4E80-8A8E-DC04051F5869}" presName="rootText2" presStyleLbl="alignAcc1" presStyleIdx="0" presStyleCnt="0">
        <dgm:presLayoutVars>
          <dgm:chPref val="3"/>
        </dgm:presLayoutVars>
      </dgm:prSet>
      <dgm:spPr/>
    </dgm:pt>
    <dgm:pt modelId="{E42D3D6A-850F-489B-B8D4-A4349BC4B8F2}" type="pres">
      <dgm:prSet presAssocID="{F4EBB16A-5E52-4E80-8A8E-DC04051F5869}" presName="topArc2" presStyleLbl="parChTrans1D1" presStyleIdx="2" presStyleCnt="8"/>
      <dgm:spPr/>
    </dgm:pt>
    <dgm:pt modelId="{5E3231E9-6ABB-4E75-95AF-7172CFEE4BED}" type="pres">
      <dgm:prSet presAssocID="{F4EBB16A-5E52-4E80-8A8E-DC04051F5869}" presName="bottomArc2" presStyleLbl="parChTrans1D1" presStyleIdx="3" presStyleCnt="8"/>
      <dgm:spPr/>
    </dgm:pt>
    <dgm:pt modelId="{CFF64AAF-6B02-4430-8A13-F9C308DC0676}" type="pres">
      <dgm:prSet presAssocID="{F4EBB16A-5E52-4E80-8A8E-DC04051F5869}" presName="topConnNode2" presStyleLbl="node2" presStyleIdx="0" presStyleCnt="0"/>
      <dgm:spPr/>
    </dgm:pt>
    <dgm:pt modelId="{D4804B8E-E3A8-4C60-988A-91269D854A57}" type="pres">
      <dgm:prSet presAssocID="{F4EBB16A-5E52-4E80-8A8E-DC04051F5869}" presName="hierChild4" presStyleCnt="0"/>
      <dgm:spPr/>
    </dgm:pt>
    <dgm:pt modelId="{CB58B718-A275-40F2-8935-71F388380526}" type="pres">
      <dgm:prSet presAssocID="{F4EBB16A-5E52-4E80-8A8E-DC04051F5869}" presName="hierChild5" presStyleCnt="0"/>
      <dgm:spPr/>
    </dgm:pt>
    <dgm:pt modelId="{149F44B7-39E1-4DD4-A89C-9AB066C9BE25}" type="pres">
      <dgm:prSet presAssocID="{CB726A11-C465-4D2D-9328-DB0FE4FE4BDE}" presName="Name28" presStyleLbl="parChTrans1D2" presStyleIdx="1" presStyleCnt="3"/>
      <dgm:spPr/>
    </dgm:pt>
    <dgm:pt modelId="{415D04F8-F11C-419C-9673-47A0DC06918E}" type="pres">
      <dgm:prSet presAssocID="{B4BEAEFC-9949-41C6-B518-DDD125E7B40A}" presName="hierRoot2" presStyleCnt="0">
        <dgm:presLayoutVars>
          <dgm:hierBranch val="init"/>
        </dgm:presLayoutVars>
      </dgm:prSet>
      <dgm:spPr/>
    </dgm:pt>
    <dgm:pt modelId="{D8ABB646-F25A-43C9-902D-709A2DCEE12C}" type="pres">
      <dgm:prSet presAssocID="{B4BEAEFC-9949-41C6-B518-DDD125E7B40A}" presName="rootComposite2" presStyleCnt="0"/>
      <dgm:spPr/>
    </dgm:pt>
    <dgm:pt modelId="{B2988EC8-FF1B-4F12-8172-80BF74C4D9A2}" type="pres">
      <dgm:prSet presAssocID="{B4BEAEFC-9949-41C6-B518-DDD125E7B40A}" presName="rootText2" presStyleLbl="alignAcc1" presStyleIdx="0" presStyleCnt="0">
        <dgm:presLayoutVars>
          <dgm:chPref val="3"/>
        </dgm:presLayoutVars>
      </dgm:prSet>
      <dgm:spPr/>
    </dgm:pt>
    <dgm:pt modelId="{25B55175-CAC0-4A88-AB72-C9C283B75814}" type="pres">
      <dgm:prSet presAssocID="{B4BEAEFC-9949-41C6-B518-DDD125E7B40A}" presName="topArc2" presStyleLbl="parChTrans1D1" presStyleIdx="4" presStyleCnt="8"/>
      <dgm:spPr/>
    </dgm:pt>
    <dgm:pt modelId="{40DDF13D-E007-4F9D-BB1A-50AAE5E71F62}" type="pres">
      <dgm:prSet presAssocID="{B4BEAEFC-9949-41C6-B518-DDD125E7B40A}" presName="bottomArc2" presStyleLbl="parChTrans1D1" presStyleIdx="5" presStyleCnt="8"/>
      <dgm:spPr/>
    </dgm:pt>
    <dgm:pt modelId="{C339BB79-2342-4466-94A6-4877807BA4DB}" type="pres">
      <dgm:prSet presAssocID="{B4BEAEFC-9949-41C6-B518-DDD125E7B40A}" presName="topConnNode2" presStyleLbl="node2" presStyleIdx="0" presStyleCnt="0"/>
      <dgm:spPr/>
    </dgm:pt>
    <dgm:pt modelId="{542E6AC8-EB59-4F86-A9FA-EDE36E1843C7}" type="pres">
      <dgm:prSet presAssocID="{B4BEAEFC-9949-41C6-B518-DDD125E7B40A}" presName="hierChild4" presStyleCnt="0"/>
      <dgm:spPr/>
    </dgm:pt>
    <dgm:pt modelId="{7898D75F-0DB3-4975-A13B-6B6D1A6FE4C6}" type="pres">
      <dgm:prSet presAssocID="{B4BEAEFC-9949-41C6-B518-DDD125E7B40A}" presName="hierChild5" presStyleCnt="0"/>
      <dgm:spPr/>
    </dgm:pt>
    <dgm:pt modelId="{616CAA3D-4FF8-499E-A650-BF6FABD06FEF}" type="pres">
      <dgm:prSet presAssocID="{33238CDB-2E1B-457A-BFF3-06D039E27146}" presName="Name28" presStyleLbl="parChTrans1D2" presStyleIdx="2" presStyleCnt="3"/>
      <dgm:spPr/>
    </dgm:pt>
    <dgm:pt modelId="{4969C09A-D337-4859-A244-23371B082251}" type="pres">
      <dgm:prSet presAssocID="{5AC2F9A3-E2B1-45F1-ABCF-A4601769CF10}" presName="hierRoot2" presStyleCnt="0">
        <dgm:presLayoutVars>
          <dgm:hierBranch val="init"/>
        </dgm:presLayoutVars>
      </dgm:prSet>
      <dgm:spPr/>
    </dgm:pt>
    <dgm:pt modelId="{5D69F5A1-9C6A-4409-9E62-84AE3E966FA8}" type="pres">
      <dgm:prSet presAssocID="{5AC2F9A3-E2B1-45F1-ABCF-A4601769CF10}" presName="rootComposite2" presStyleCnt="0"/>
      <dgm:spPr/>
    </dgm:pt>
    <dgm:pt modelId="{487B9D28-770C-4A5F-8010-864287CDB7BC}" type="pres">
      <dgm:prSet presAssocID="{5AC2F9A3-E2B1-45F1-ABCF-A4601769CF10}" presName="rootText2" presStyleLbl="alignAcc1" presStyleIdx="0" presStyleCnt="0">
        <dgm:presLayoutVars>
          <dgm:chPref val="3"/>
        </dgm:presLayoutVars>
      </dgm:prSet>
      <dgm:spPr/>
    </dgm:pt>
    <dgm:pt modelId="{159A6A8D-1ECF-492C-BB55-F4584A129E9D}" type="pres">
      <dgm:prSet presAssocID="{5AC2F9A3-E2B1-45F1-ABCF-A4601769CF10}" presName="topArc2" presStyleLbl="parChTrans1D1" presStyleIdx="6" presStyleCnt="8"/>
      <dgm:spPr/>
    </dgm:pt>
    <dgm:pt modelId="{B043DEA5-21DA-4776-BE71-5B7C9CC260C4}" type="pres">
      <dgm:prSet presAssocID="{5AC2F9A3-E2B1-45F1-ABCF-A4601769CF10}" presName="bottomArc2" presStyleLbl="parChTrans1D1" presStyleIdx="7" presStyleCnt="8"/>
      <dgm:spPr/>
    </dgm:pt>
    <dgm:pt modelId="{5E0D17F0-4082-4A35-8ABC-A277F1A34F97}" type="pres">
      <dgm:prSet presAssocID="{5AC2F9A3-E2B1-45F1-ABCF-A4601769CF10}" presName="topConnNode2" presStyleLbl="node2" presStyleIdx="0" presStyleCnt="0"/>
      <dgm:spPr/>
    </dgm:pt>
    <dgm:pt modelId="{037AD977-C28F-4183-B1B3-C9A6CCF2D91A}" type="pres">
      <dgm:prSet presAssocID="{5AC2F9A3-E2B1-45F1-ABCF-A4601769CF10}" presName="hierChild4" presStyleCnt="0"/>
      <dgm:spPr/>
    </dgm:pt>
    <dgm:pt modelId="{705D417C-046F-4E0E-9535-1EC5E0704954}" type="pres">
      <dgm:prSet presAssocID="{5AC2F9A3-E2B1-45F1-ABCF-A4601769CF10}" presName="hierChild5" presStyleCnt="0"/>
      <dgm:spPr/>
    </dgm:pt>
    <dgm:pt modelId="{47A57991-337E-4234-80E2-CE1E6CF4F3FA}" type="pres">
      <dgm:prSet presAssocID="{80351377-5592-4134-B1E6-4235951FFD44}" presName="hierChild3" presStyleCnt="0"/>
      <dgm:spPr/>
    </dgm:pt>
  </dgm:ptLst>
  <dgm:cxnLst>
    <dgm:cxn modelId="{DA2FF730-8470-47C5-8927-7E1352DE449E}" srcId="{0BB05398-6C30-49FC-BA29-E9DB578BA821}" destId="{80351377-5592-4134-B1E6-4235951FFD44}" srcOrd="0" destOrd="0" parTransId="{05523123-3500-42ED-AE3E-0E708F5517F3}" sibTransId="{4BF4C31B-1FF8-49AE-8B53-31E00B2EA6CB}"/>
    <dgm:cxn modelId="{22EB2133-0840-48D9-B62F-BF84778A190C}" type="presOf" srcId="{80351377-5592-4134-B1E6-4235951FFD44}" destId="{2A98DE80-C897-4000-AAE8-7A138CBFCDFF}" srcOrd="0" destOrd="0" presId="urn:microsoft.com/office/officeart/2008/layout/HalfCircleOrganizationChart"/>
    <dgm:cxn modelId="{52EDE365-C538-4D50-8D6E-1E7915F0C76A}" type="presOf" srcId="{B4BEAEFC-9949-41C6-B518-DDD125E7B40A}" destId="{C339BB79-2342-4466-94A6-4877807BA4DB}" srcOrd="1" destOrd="0" presId="urn:microsoft.com/office/officeart/2008/layout/HalfCircleOrganizationChart"/>
    <dgm:cxn modelId="{22774950-5151-4DE1-A0BB-F660DE6C5F57}" type="presOf" srcId="{5AC2F9A3-E2B1-45F1-ABCF-A4601769CF10}" destId="{5E0D17F0-4082-4A35-8ABC-A277F1A34F97}" srcOrd="1" destOrd="0" presId="urn:microsoft.com/office/officeart/2008/layout/HalfCircleOrganizationChart"/>
    <dgm:cxn modelId="{C4046E55-234C-4891-8B45-CCFA0CCD70EF}" type="presOf" srcId="{33238CDB-2E1B-457A-BFF3-06D039E27146}" destId="{616CAA3D-4FF8-499E-A650-BF6FABD06FEF}" srcOrd="0" destOrd="0" presId="urn:microsoft.com/office/officeart/2008/layout/HalfCircleOrganizationChart"/>
    <dgm:cxn modelId="{704F1297-7E32-4387-AB9F-CF69668F7E4E}" srcId="{80351377-5592-4134-B1E6-4235951FFD44}" destId="{B4BEAEFC-9949-41C6-B518-DDD125E7B40A}" srcOrd="1" destOrd="0" parTransId="{CB726A11-C465-4D2D-9328-DB0FE4FE4BDE}" sibTransId="{5C4D07B6-4E42-4DDF-A7D7-CA74B4653C5A}"/>
    <dgm:cxn modelId="{AB13339C-2D9A-47B8-9DF8-FF1CCC943164}" type="presOf" srcId="{5AC2F9A3-E2B1-45F1-ABCF-A4601769CF10}" destId="{487B9D28-770C-4A5F-8010-864287CDB7BC}" srcOrd="0" destOrd="0" presId="urn:microsoft.com/office/officeart/2008/layout/HalfCircleOrganizationChart"/>
    <dgm:cxn modelId="{518135B3-579F-4475-84B0-7B244C3B3518}" type="presOf" srcId="{0BB05398-6C30-49FC-BA29-E9DB578BA821}" destId="{A66241C4-AC04-4A3C-BEFE-4AEEADD0338C}" srcOrd="0" destOrd="0" presId="urn:microsoft.com/office/officeart/2008/layout/HalfCircleOrganizationChart"/>
    <dgm:cxn modelId="{53ECC0BA-D446-42D0-AC02-24D5CD1A7526}" type="presOf" srcId="{80351377-5592-4134-B1E6-4235951FFD44}" destId="{5C592E5A-BF58-43CA-8F2B-384425C43B62}" srcOrd="1" destOrd="0" presId="urn:microsoft.com/office/officeart/2008/layout/HalfCircleOrganizationChart"/>
    <dgm:cxn modelId="{4CF404BF-E94F-43CF-83B5-2C1EFB1D2136}" type="presOf" srcId="{F4EBB16A-5E52-4E80-8A8E-DC04051F5869}" destId="{CFF64AAF-6B02-4430-8A13-F9C308DC0676}" srcOrd="1" destOrd="0" presId="urn:microsoft.com/office/officeart/2008/layout/HalfCircleOrganizationChart"/>
    <dgm:cxn modelId="{3EA3DAC9-22DB-4EB1-A5BC-17A78CB2289D}" type="presOf" srcId="{CB726A11-C465-4D2D-9328-DB0FE4FE4BDE}" destId="{149F44B7-39E1-4DD4-A89C-9AB066C9BE25}" srcOrd="0" destOrd="0" presId="urn:microsoft.com/office/officeart/2008/layout/HalfCircleOrganizationChart"/>
    <dgm:cxn modelId="{DED11ECB-A943-4BFB-B579-7E87386B908F}" srcId="{80351377-5592-4134-B1E6-4235951FFD44}" destId="{5AC2F9A3-E2B1-45F1-ABCF-A4601769CF10}" srcOrd="2" destOrd="0" parTransId="{33238CDB-2E1B-457A-BFF3-06D039E27146}" sibTransId="{406F1DEF-E553-456E-AD0A-6FDFEAFD8B33}"/>
    <dgm:cxn modelId="{B09FD8EA-7431-43C7-9DDA-BC0A7D278A4D}" type="presOf" srcId="{F4EBB16A-5E52-4E80-8A8E-DC04051F5869}" destId="{E6E13CF4-A2CE-4626-933E-05BDA60DA779}" srcOrd="0" destOrd="0" presId="urn:microsoft.com/office/officeart/2008/layout/HalfCircleOrganizationChart"/>
    <dgm:cxn modelId="{5464B9F2-A2F8-49BD-9319-62CC8C17DF52}" type="presOf" srcId="{B4BEAEFC-9949-41C6-B518-DDD125E7B40A}" destId="{B2988EC8-FF1B-4F12-8172-80BF74C4D9A2}" srcOrd="0" destOrd="0" presId="urn:microsoft.com/office/officeart/2008/layout/HalfCircleOrganizationChart"/>
    <dgm:cxn modelId="{582EA0F6-376B-4868-93F8-7548C30D0EDA}" srcId="{80351377-5592-4134-B1E6-4235951FFD44}" destId="{F4EBB16A-5E52-4E80-8A8E-DC04051F5869}" srcOrd="0" destOrd="0" parTransId="{70EBD247-876C-4D8C-AFC5-907625A5C306}" sibTransId="{B10AE3C6-F0CA-4617-AE4F-5849E84603AE}"/>
    <dgm:cxn modelId="{56B4B1FC-041B-4672-A73D-2BEBF9B42F2F}" type="presOf" srcId="{70EBD247-876C-4D8C-AFC5-907625A5C306}" destId="{A94937CD-1116-44B6-93F8-6D5FF3FCF60E}" srcOrd="0" destOrd="0" presId="urn:microsoft.com/office/officeart/2008/layout/HalfCircleOrganizationChart"/>
    <dgm:cxn modelId="{C82EBF3D-AD6D-489E-B3CA-68C83FC04074}" type="presParOf" srcId="{A66241C4-AC04-4A3C-BEFE-4AEEADD0338C}" destId="{99AE041B-B789-46FD-9A37-E640A19AE876}" srcOrd="0" destOrd="0" presId="urn:microsoft.com/office/officeart/2008/layout/HalfCircleOrganizationChart"/>
    <dgm:cxn modelId="{5FE58D71-1E9C-4A69-9767-6392CD9D19C4}" type="presParOf" srcId="{99AE041B-B789-46FD-9A37-E640A19AE876}" destId="{B216F209-B3C2-4B97-BB67-C3C874F527B2}" srcOrd="0" destOrd="0" presId="urn:microsoft.com/office/officeart/2008/layout/HalfCircleOrganizationChart"/>
    <dgm:cxn modelId="{A9736B6B-447C-47E2-80E2-6962FDAD5E58}" type="presParOf" srcId="{B216F209-B3C2-4B97-BB67-C3C874F527B2}" destId="{2A98DE80-C897-4000-AAE8-7A138CBFCDFF}" srcOrd="0" destOrd="0" presId="urn:microsoft.com/office/officeart/2008/layout/HalfCircleOrganizationChart"/>
    <dgm:cxn modelId="{C31EED89-31C0-4EF0-8301-0764726E2257}" type="presParOf" srcId="{B216F209-B3C2-4B97-BB67-C3C874F527B2}" destId="{923A5D10-0B3B-46A1-9857-E0077BA17759}" srcOrd="1" destOrd="0" presId="urn:microsoft.com/office/officeart/2008/layout/HalfCircleOrganizationChart"/>
    <dgm:cxn modelId="{607B3338-D76D-4456-B25E-E4CCDA08652B}" type="presParOf" srcId="{B216F209-B3C2-4B97-BB67-C3C874F527B2}" destId="{4CEEF2FB-1C34-4B4E-8D4A-34EB01E18CF3}" srcOrd="2" destOrd="0" presId="urn:microsoft.com/office/officeart/2008/layout/HalfCircleOrganizationChart"/>
    <dgm:cxn modelId="{44A8EAC3-49A4-46A0-912A-777CFDF3CF8C}" type="presParOf" srcId="{B216F209-B3C2-4B97-BB67-C3C874F527B2}" destId="{5C592E5A-BF58-43CA-8F2B-384425C43B62}" srcOrd="3" destOrd="0" presId="urn:microsoft.com/office/officeart/2008/layout/HalfCircleOrganizationChart"/>
    <dgm:cxn modelId="{93827410-1BE2-4BF0-8363-A0EEEC29AA11}" type="presParOf" srcId="{99AE041B-B789-46FD-9A37-E640A19AE876}" destId="{2F3004B1-D3D7-4550-AE33-B07F37BD7A97}" srcOrd="1" destOrd="0" presId="urn:microsoft.com/office/officeart/2008/layout/HalfCircleOrganizationChart"/>
    <dgm:cxn modelId="{F60B6F33-3C14-4766-B5C6-96DFDA9004D3}" type="presParOf" srcId="{2F3004B1-D3D7-4550-AE33-B07F37BD7A97}" destId="{A94937CD-1116-44B6-93F8-6D5FF3FCF60E}" srcOrd="0" destOrd="0" presId="urn:microsoft.com/office/officeart/2008/layout/HalfCircleOrganizationChart"/>
    <dgm:cxn modelId="{51C3EA9C-1669-489C-9B3B-8186ABCB9C09}" type="presParOf" srcId="{2F3004B1-D3D7-4550-AE33-B07F37BD7A97}" destId="{E1654C50-6090-40C1-9226-AF1FD6C92D51}" srcOrd="1" destOrd="0" presId="urn:microsoft.com/office/officeart/2008/layout/HalfCircleOrganizationChart"/>
    <dgm:cxn modelId="{CC5FDE80-902B-494D-891E-863E19F729C2}" type="presParOf" srcId="{E1654C50-6090-40C1-9226-AF1FD6C92D51}" destId="{D0C14967-6EC0-4A69-AF1B-E645AF6370D3}" srcOrd="0" destOrd="0" presId="urn:microsoft.com/office/officeart/2008/layout/HalfCircleOrganizationChart"/>
    <dgm:cxn modelId="{218BD333-17BA-463F-83B3-8BCF7FABA6CB}" type="presParOf" srcId="{D0C14967-6EC0-4A69-AF1B-E645AF6370D3}" destId="{E6E13CF4-A2CE-4626-933E-05BDA60DA779}" srcOrd="0" destOrd="0" presId="urn:microsoft.com/office/officeart/2008/layout/HalfCircleOrganizationChart"/>
    <dgm:cxn modelId="{D6431F71-DC7C-4289-8084-DAF462FD1E30}" type="presParOf" srcId="{D0C14967-6EC0-4A69-AF1B-E645AF6370D3}" destId="{E42D3D6A-850F-489B-B8D4-A4349BC4B8F2}" srcOrd="1" destOrd="0" presId="urn:microsoft.com/office/officeart/2008/layout/HalfCircleOrganizationChart"/>
    <dgm:cxn modelId="{06C54EE8-81EA-457E-859C-2F8F9CF69F06}" type="presParOf" srcId="{D0C14967-6EC0-4A69-AF1B-E645AF6370D3}" destId="{5E3231E9-6ABB-4E75-95AF-7172CFEE4BED}" srcOrd="2" destOrd="0" presId="urn:microsoft.com/office/officeart/2008/layout/HalfCircleOrganizationChart"/>
    <dgm:cxn modelId="{EAF2C288-A774-4791-85F8-681214002A6E}" type="presParOf" srcId="{D0C14967-6EC0-4A69-AF1B-E645AF6370D3}" destId="{CFF64AAF-6B02-4430-8A13-F9C308DC0676}" srcOrd="3" destOrd="0" presId="urn:microsoft.com/office/officeart/2008/layout/HalfCircleOrganizationChart"/>
    <dgm:cxn modelId="{031BC17B-391A-4AB7-BEE6-2514A1DDA319}" type="presParOf" srcId="{E1654C50-6090-40C1-9226-AF1FD6C92D51}" destId="{D4804B8E-E3A8-4C60-988A-91269D854A57}" srcOrd="1" destOrd="0" presId="urn:microsoft.com/office/officeart/2008/layout/HalfCircleOrganizationChart"/>
    <dgm:cxn modelId="{FE3F274C-C70B-4101-8474-AB29D75AD156}" type="presParOf" srcId="{E1654C50-6090-40C1-9226-AF1FD6C92D51}" destId="{CB58B718-A275-40F2-8935-71F388380526}" srcOrd="2" destOrd="0" presId="urn:microsoft.com/office/officeart/2008/layout/HalfCircleOrganizationChart"/>
    <dgm:cxn modelId="{5690684C-63C0-4DDD-94FB-7D78886F351C}" type="presParOf" srcId="{2F3004B1-D3D7-4550-AE33-B07F37BD7A97}" destId="{149F44B7-39E1-4DD4-A89C-9AB066C9BE25}" srcOrd="2" destOrd="0" presId="urn:microsoft.com/office/officeart/2008/layout/HalfCircleOrganizationChart"/>
    <dgm:cxn modelId="{364D637E-DA5D-42A6-A52D-FC5F84DED3F3}" type="presParOf" srcId="{2F3004B1-D3D7-4550-AE33-B07F37BD7A97}" destId="{415D04F8-F11C-419C-9673-47A0DC06918E}" srcOrd="3" destOrd="0" presId="urn:microsoft.com/office/officeart/2008/layout/HalfCircleOrganizationChart"/>
    <dgm:cxn modelId="{3CB808A1-2011-42A4-93C3-0D83C8EB9495}" type="presParOf" srcId="{415D04F8-F11C-419C-9673-47A0DC06918E}" destId="{D8ABB646-F25A-43C9-902D-709A2DCEE12C}" srcOrd="0" destOrd="0" presId="urn:microsoft.com/office/officeart/2008/layout/HalfCircleOrganizationChart"/>
    <dgm:cxn modelId="{B4CA269C-7806-4E04-B829-833BBAE82274}" type="presParOf" srcId="{D8ABB646-F25A-43C9-902D-709A2DCEE12C}" destId="{B2988EC8-FF1B-4F12-8172-80BF74C4D9A2}" srcOrd="0" destOrd="0" presId="urn:microsoft.com/office/officeart/2008/layout/HalfCircleOrganizationChart"/>
    <dgm:cxn modelId="{77821D82-7F26-48F7-BB05-C764CD24ABF0}" type="presParOf" srcId="{D8ABB646-F25A-43C9-902D-709A2DCEE12C}" destId="{25B55175-CAC0-4A88-AB72-C9C283B75814}" srcOrd="1" destOrd="0" presId="urn:microsoft.com/office/officeart/2008/layout/HalfCircleOrganizationChart"/>
    <dgm:cxn modelId="{F84D17C6-08EF-48D7-8938-5E7359C47432}" type="presParOf" srcId="{D8ABB646-F25A-43C9-902D-709A2DCEE12C}" destId="{40DDF13D-E007-4F9D-BB1A-50AAE5E71F62}" srcOrd="2" destOrd="0" presId="urn:microsoft.com/office/officeart/2008/layout/HalfCircleOrganizationChart"/>
    <dgm:cxn modelId="{2BE2CA40-D16D-4515-B371-76517B3D1730}" type="presParOf" srcId="{D8ABB646-F25A-43C9-902D-709A2DCEE12C}" destId="{C339BB79-2342-4466-94A6-4877807BA4DB}" srcOrd="3" destOrd="0" presId="urn:microsoft.com/office/officeart/2008/layout/HalfCircleOrganizationChart"/>
    <dgm:cxn modelId="{2199DAFD-06EA-4F38-A4AD-ED560DD2DE60}" type="presParOf" srcId="{415D04F8-F11C-419C-9673-47A0DC06918E}" destId="{542E6AC8-EB59-4F86-A9FA-EDE36E1843C7}" srcOrd="1" destOrd="0" presId="urn:microsoft.com/office/officeart/2008/layout/HalfCircleOrganizationChart"/>
    <dgm:cxn modelId="{0766BA08-2DB3-42ED-B65D-DBBB8F8D543F}" type="presParOf" srcId="{415D04F8-F11C-419C-9673-47A0DC06918E}" destId="{7898D75F-0DB3-4975-A13B-6B6D1A6FE4C6}" srcOrd="2" destOrd="0" presId="urn:microsoft.com/office/officeart/2008/layout/HalfCircleOrganizationChart"/>
    <dgm:cxn modelId="{FA1BA68B-932E-4B52-815D-AFD9D536215F}" type="presParOf" srcId="{2F3004B1-D3D7-4550-AE33-B07F37BD7A97}" destId="{616CAA3D-4FF8-499E-A650-BF6FABD06FEF}" srcOrd="4" destOrd="0" presId="urn:microsoft.com/office/officeart/2008/layout/HalfCircleOrganizationChart"/>
    <dgm:cxn modelId="{2E53FC0B-CCAD-4F97-8A7B-D1F7E8A08E3A}" type="presParOf" srcId="{2F3004B1-D3D7-4550-AE33-B07F37BD7A97}" destId="{4969C09A-D337-4859-A244-23371B082251}" srcOrd="5" destOrd="0" presId="urn:microsoft.com/office/officeart/2008/layout/HalfCircleOrganizationChart"/>
    <dgm:cxn modelId="{92FA138D-439C-4721-90C9-025DF3099238}" type="presParOf" srcId="{4969C09A-D337-4859-A244-23371B082251}" destId="{5D69F5A1-9C6A-4409-9E62-84AE3E966FA8}" srcOrd="0" destOrd="0" presId="urn:microsoft.com/office/officeart/2008/layout/HalfCircleOrganizationChart"/>
    <dgm:cxn modelId="{EF3F018F-D4B6-4506-9876-1CC500B7E1C1}" type="presParOf" srcId="{5D69F5A1-9C6A-4409-9E62-84AE3E966FA8}" destId="{487B9D28-770C-4A5F-8010-864287CDB7BC}" srcOrd="0" destOrd="0" presId="urn:microsoft.com/office/officeart/2008/layout/HalfCircleOrganizationChart"/>
    <dgm:cxn modelId="{2FC8DE29-A6C6-433C-958A-17569D513DEA}" type="presParOf" srcId="{5D69F5A1-9C6A-4409-9E62-84AE3E966FA8}" destId="{159A6A8D-1ECF-492C-BB55-F4584A129E9D}" srcOrd="1" destOrd="0" presId="urn:microsoft.com/office/officeart/2008/layout/HalfCircleOrganizationChart"/>
    <dgm:cxn modelId="{F6020C58-85CB-4797-B64B-94D325BBEC61}" type="presParOf" srcId="{5D69F5A1-9C6A-4409-9E62-84AE3E966FA8}" destId="{B043DEA5-21DA-4776-BE71-5B7C9CC260C4}" srcOrd="2" destOrd="0" presId="urn:microsoft.com/office/officeart/2008/layout/HalfCircleOrganizationChart"/>
    <dgm:cxn modelId="{DE93D536-2C16-45BD-96E1-9415A56FBD50}" type="presParOf" srcId="{5D69F5A1-9C6A-4409-9E62-84AE3E966FA8}" destId="{5E0D17F0-4082-4A35-8ABC-A277F1A34F97}" srcOrd="3" destOrd="0" presId="urn:microsoft.com/office/officeart/2008/layout/HalfCircleOrganizationChart"/>
    <dgm:cxn modelId="{6E25C1E2-6DC6-48B8-B3B7-C8BB791EE95A}" type="presParOf" srcId="{4969C09A-D337-4859-A244-23371B082251}" destId="{037AD977-C28F-4183-B1B3-C9A6CCF2D91A}" srcOrd="1" destOrd="0" presId="urn:microsoft.com/office/officeart/2008/layout/HalfCircleOrganizationChart"/>
    <dgm:cxn modelId="{759BC0F2-84F2-4AB3-BF59-4DBD22A14FA7}" type="presParOf" srcId="{4969C09A-D337-4859-A244-23371B082251}" destId="{705D417C-046F-4E0E-9535-1EC5E0704954}" srcOrd="2" destOrd="0" presId="urn:microsoft.com/office/officeart/2008/layout/HalfCircleOrganizationChart"/>
    <dgm:cxn modelId="{7FB5837D-5076-421C-8AE6-838EAA1E9252}" type="presParOf" srcId="{99AE041B-B789-46FD-9A37-E640A19AE876}" destId="{47A57991-337E-4234-80E2-CE1E6CF4F3FA}"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CAA3D-4FF8-499E-A650-BF6FABD06FEF}">
      <dsp:nvSpPr>
        <dsp:cNvPr id="0" name=""/>
        <dsp:cNvSpPr/>
      </dsp:nvSpPr>
      <dsp:spPr>
        <a:xfrm>
          <a:off x="3660239" y="1553380"/>
          <a:ext cx="2589646" cy="449442"/>
        </a:xfrm>
        <a:custGeom>
          <a:avLst/>
          <a:gdLst/>
          <a:ahLst/>
          <a:cxnLst/>
          <a:rect l="0" t="0" r="0" b="0"/>
          <a:pathLst>
            <a:path>
              <a:moveTo>
                <a:pt x="0" y="0"/>
              </a:moveTo>
              <a:lnTo>
                <a:pt x="0" y="224721"/>
              </a:lnTo>
              <a:lnTo>
                <a:pt x="2589646" y="224721"/>
              </a:lnTo>
              <a:lnTo>
                <a:pt x="2589646" y="44944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9F44B7-39E1-4DD4-A89C-9AB066C9BE25}">
      <dsp:nvSpPr>
        <dsp:cNvPr id="0" name=""/>
        <dsp:cNvSpPr/>
      </dsp:nvSpPr>
      <dsp:spPr>
        <a:xfrm>
          <a:off x="3614519" y="1553380"/>
          <a:ext cx="91440" cy="449442"/>
        </a:xfrm>
        <a:custGeom>
          <a:avLst/>
          <a:gdLst/>
          <a:ahLst/>
          <a:cxnLst/>
          <a:rect l="0" t="0" r="0" b="0"/>
          <a:pathLst>
            <a:path>
              <a:moveTo>
                <a:pt x="45720" y="0"/>
              </a:moveTo>
              <a:lnTo>
                <a:pt x="45720" y="44944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4937CD-1116-44B6-93F8-6D5FF3FCF60E}">
      <dsp:nvSpPr>
        <dsp:cNvPr id="0" name=""/>
        <dsp:cNvSpPr/>
      </dsp:nvSpPr>
      <dsp:spPr>
        <a:xfrm>
          <a:off x="1070593" y="1553380"/>
          <a:ext cx="2589646" cy="449442"/>
        </a:xfrm>
        <a:custGeom>
          <a:avLst/>
          <a:gdLst/>
          <a:ahLst/>
          <a:cxnLst/>
          <a:rect l="0" t="0" r="0" b="0"/>
          <a:pathLst>
            <a:path>
              <a:moveTo>
                <a:pt x="2589646" y="0"/>
              </a:moveTo>
              <a:lnTo>
                <a:pt x="2589646" y="224721"/>
              </a:lnTo>
              <a:lnTo>
                <a:pt x="0" y="224721"/>
              </a:lnTo>
              <a:lnTo>
                <a:pt x="0" y="44944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3A5D10-0B3B-46A1-9857-E0077BA17759}">
      <dsp:nvSpPr>
        <dsp:cNvPr id="0" name=""/>
        <dsp:cNvSpPr/>
      </dsp:nvSpPr>
      <dsp:spPr>
        <a:xfrm>
          <a:off x="3125189" y="483278"/>
          <a:ext cx="1070101" cy="1070101"/>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EEF2FB-1C34-4B4E-8D4A-34EB01E18CF3}">
      <dsp:nvSpPr>
        <dsp:cNvPr id="0" name=""/>
        <dsp:cNvSpPr/>
      </dsp:nvSpPr>
      <dsp:spPr>
        <a:xfrm>
          <a:off x="3125189" y="483278"/>
          <a:ext cx="1070101" cy="1070101"/>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98DE80-C897-4000-AAE8-7A138CBFCDFF}">
      <dsp:nvSpPr>
        <dsp:cNvPr id="0" name=""/>
        <dsp:cNvSpPr/>
      </dsp:nvSpPr>
      <dsp:spPr>
        <a:xfrm>
          <a:off x="2590138" y="675896"/>
          <a:ext cx="2140203" cy="6848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Types of Machine Learning</a:t>
          </a:r>
        </a:p>
      </dsp:txBody>
      <dsp:txXfrm>
        <a:off x="2590138" y="675896"/>
        <a:ext cx="2140203" cy="684865"/>
      </dsp:txXfrm>
    </dsp:sp>
    <dsp:sp modelId="{E42D3D6A-850F-489B-B8D4-A4349BC4B8F2}">
      <dsp:nvSpPr>
        <dsp:cNvPr id="0" name=""/>
        <dsp:cNvSpPr/>
      </dsp:nvSpPr>
      <dsp:spPr>
        <a:xfrm>
          <a:off x="535542" y="2002822"/>
          <a:ext cx="1070101" cy="1070101"/>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3231E9-6ABB-4E75-95AF-7172CFEE4BED}">
      <dsp:nvSpPr>
        <dsp:cNvPr id="0" name=""/>
        <dsp:cNvSpPr/>
      </dsp:nvSpPr>
      <dsp:spPr>
        <a:xfrm>
          <a:off x="535542" y="2002822"/>
          <a:ext cx="1070101" cy="1070101"/>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E13CF4-A2CE-4626-933E-05BDA60DA779}">
      <dsp:nvSpPr>
        <dsp:cNvPr id="0" name=""/>
        <dsp:cNvSpPr/>
      </dsp:nvSpPr>
      <dsp:spPr>
        <a:xfrm>
          <a:off x="491" y="2195441"/>
          <a:ext cx="2140203" cy="6848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Supervised</a:t>
          </a:r>
        </a:p>
      </dsp:txBody>
      <dsp:txXfrm>
        <a:off x="491" y="2195441"/>
        <a:ext cx="2140203" cy="684865"/>
      </dsp:txXfrm>
    </dsp:sp>
    <dsp:sp modelId="{25B55175-CAC0-4A88-AB72-C9C283B75814}">
      <dsp:nvSpPr>
        <dsp:cNvPr id="0" name=""/>
        <dsp:cNvSpPr/>
      </dsp:nvSpPr>
      <dsp:spPr>
        <a:xfrm>
          <a:off x="3125189" y="2002822"/>
          <a:ext cx="1070101" cy="1070101"/>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DDF13D-E007-4F9D-BB1A-50AAE5E71F62}">
      <dsp:nvSpPr>
        <dsp:cNvPr id="0" name=""/>
        <dsp:cNvSpPr/>
      </dsp:nvSpPr>
      <dsp:spPr>
        <a:xfrm>
          <a:off x="3125189" y="2002822"/>
          <a:ext cx="1070101" cy="1070101"/>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988EC8-FF1B-4F12-8172-80BF74C4D9A2}">
      <dsp:nvSpPr>
        <dsp:cNvPr id="0" name=""/>
        <dsp:cNvSpPr/>
      </dsp:nvSpPr>
      <dsp:spPr>
        <a:xfrm>
          <a:off x="2590138" y="2195441"/>
          <a:ext cx="2140203" cy="6848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Unsupervised </a:t>
          </a:r>
        </a:p>
      </dsp:txBody>
      <dsp:txXfrm>
        <a:off x="2590138" y="2195441"/>
        <a:ext cx="2140203" cy="684865"/>
      </dsp:txXfrm>
    </dsp:sp>
    <dsp:sp modelId="{159A6A8D-1ECF-492C-BB55-F4584A129E9D}">
      <dsp:nvSpPr>
        <dsp:cNvPr id="0" name=""/>
        <dsp:cNvSpPr/>
      </dsp:nvSpPr>
      <dsp:spPr>
        <a:xfrm>
          <a:off x="5714835" y="2002822"/>
          <a:ext cx="1070101" cy="1070101"/>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43DEA5-21DA-4776-BE71-5B7C9CC260C4}">
      <dsp:nvSpPr>
        <dsp:cNvPr id="0" name=""/>
        <dsp:cNvSpPr/>
      </dsp:nvSpPr>
      <dsp:spPr>
        <a:xfrm>
          <a:off x="5714835" y="2002822"/>
          <a:ext cx="1070101" cy="1070101"/>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7B9D28-770C-4A5F-8010-864287CDB7BC}">
      <dsp:nvSpPr>
        <dsp:cNvPr id="0" name=""/>
        <dsp:cNvSpPr/>
      </dsp:nvSpPr>
      <dsp:spPr>
        <a:xfrm>
          <a:off x="5179784" y="2195441"/>
          <a:ext cx="2140203" cy="6848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Reinforcement</a:t>
          </a:r>
        </a:p>
      </dsp:txBody>
      <dsp:txXfrm>
        <a:off x="5179784" y="2195441"/>
        <a:ext cx="2140203" cy="684865"/>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20C6E-22F3-41C2-8F71-4696BFF89E2E}" type="datetimeFigureOut">
              <a:rPr lang="en-US" smtClean="0"/>
              <a:t>4/3/2019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66D5D-33B1-4E61-8897-178F74632DF8}" type="slidenum">
              <a:rPr lang="en-US" smtClean="0"/>
              <a:t>‹#›</a:t>
            </a:fld>
            <a:endParaRPr lang="en-US"/>
          </a:p>
        </p:txBody>
      </p:sp>
    </p:spTree>
    <p:extLst>
      <p:ext uri="{BB962C8B-B14F-4D97-AF65-F5344CB8AC3E}">
        <p14:creationId xmlns:p14="http://schemas.microsoft.com/office/powerpoint/2010/main" val="2437991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7F25EE-48C3-4935-83B1-BB9BF70EDA97}"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369D0-7200-4455-AB01-4F118FDAD620}" type="slidenum">
              <a:rPr lang="en-US" smtClean="0"/>
              <a:t>‹#›</a:t>
            </a:fld>
            <a:endParaRPr lang="en-US"/>
          </a:p>
        </p:txBody>
      </p:sp>
    </p:spTree>
    <p:extLst>
      <p:ext uri="{BB962C8B-B14F-4D97-AF65-F5344CB8AC3E}">
        <p14:creationId xmlns:p14="http://schemas.microsoft.com/office/powerpoint/2010/main" val="482919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7F25EE-48C3-4935-83B1-BB9BF70EDA97}"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369D0-7200-4455-AB01-4F118FDAD620}" type="slidenum">
              <a:rPr lang="en-US" smtClean="0"/>
              <a:t>‹#›</a:t>
            </a:fld>
            <a:endParaRPr lang="en-US"/>
          </a:p>
        </p:txBody>
      </p:sp>
    </p:spTree>
    <p:extLst>
      <p:ext uri="{BB962C8B-B14F-4D97-AF65-F5344CB8AC3E}">
        <p14:creationId xmlns:p14="http://schemas.microsoft.com/office/powerpoint/2010/main" val="165088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7F25EE-48C3-4935-83B1-BB9BF70EDA97}"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369D0-7200-4455-AB01-4F118FDAD620}" type="slidenum">
              <a:rPr lang="en-US" smtClean="0"/>
              <a:t>‹#›</a:t>
            </a:fld>
            <a:endParaRPr lang="en-US"/>
          </a:p>
        </p:txBody>
      </p:sp>
    </p:spTree>
    <p:extLst>
      <p:ext uri="{BB962C8B-B14F-4D97-AF65-F5344CB8AC3E}">
        <p14:creationId xmlns:p14="http://schemas.microsoft.com/office/powerpoint/2010/main" val="302090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7F25EE-48C3-4935-83B1-BB9BF70EDA97}"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369D0-7200-4455-AB01-4F118FDAD620}" type="slidenum">
              <a:rPr lang="en-US" smtClean="0"/>
              <a:t>‹#›</a:t>
            </a:fld>
            <a:endParaRPr lang="en-US"/>
          </a:p>
        </p:txBody>
      </p:sp>
    </p:spTree>
    <p:extLst>
      <p:ext uri="{BB962C8B-B14F-4D97-AF65-F5344CB8AC3E}">
        <p14:creationId xmlns:p14="http://schemas.microsoft.com/office/powerpoint/2010/main" val="416217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7F25EE-48C3-4935-83B1-BB9BF70EDA97}"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369D0-7200-4455-AB01-4F118FDAD620}" type="slidenum">
              <a:rPr lang="en-US" smtClean="0"/>
              <a:t>‹#›</a:t>
            </a:fld>
            <a:endParaRPr lang="en-US"/>
          </a:p>
        </p:txBody>
      </p:sp>
    </p:spTree>
    <p:extLst>
      <p:ext uri="{BB962C8B-B14F-4D97-AF65-F5344CB8AC3E}">
        <p14:creationId xmlns:p14="http://schemas.microsoft.com/office/powerpoint/2010/main" val="342648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7F25EE-48C3-4935-83B1-BB9BF70EDA97}"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369D0-7200-4455-AB01-4F118FDAD620}" type="slidenum">
              <a:rPr lang="en-US" smtClean="0"/>
              <a:t>‹#›</a:t>
            </a:fld>
            <a:endParaRPr lang="en-US"/>
          </a:p>
        </p:txBody>
      </p:sp>
    </p:spTree>
    <p:extLst>
      <p:ext uri="{BB962C8B-B14F-4D97-AF65-F5344CB8AC3E}">
        <p14:creationId xmlns:p14="http://schemas.microsoft.com/office/powerpoint/2010/main" val="320471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7F25EE-48C3-4935-83B1-BB9BF70EDA97}" type="datetimeFigureOut">
              <a:rPr lang="en-US" smtClean="0"/>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369D0-7200-4455-AB01-4F118FDAD620}" type="slidenum">
              <a:rPr lang="en-US" smtClean="0"/>
              <a:t>‹#›</a:t>
            </a:fld>
            <a:endParaRPr lang="en-US"/>
          </a:p>
        </p:txBody>
      </p:sp>
    </p:spTree>
    <p:extLst>
      <p:ext uri="{BB962C8B-B14F-4D97-AF65-F5344CB8AC3E}">
        <p14:creationId xmlns:p14="http://schemas.microsoft.com/office/powerpoint/2010/main" val="370381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7F25EE-48C3-4935-83B1-BB9BF70EDA97}" type="datetimeFigureOut">
              <a:rPr lang="en-US" smtClean="0"/>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369D0-7200-4455-AB01-4F118FDAD620}" type="slidenum">
              <a:rPr lang="en-US" smtClean="0"/>
              <a:t>‹#›</a:t>
            </a:fld>
            <a:endParaRPr lang="en-US"/>
          </a:p>
        </p:txBody>
      </p:sp>
    </p:spTree>
    <p:extLst>
      <p:ext uri="{BB962C8B-B14F-4D97-AF65-F5344CB8AC3E}">
        <p14:creationId xmlns:p14="http://schemas.microsoft.com/office/powerpoint/2010/main" val="154410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F25EE-48C3-4935-83B1-BB9BF70EDA97}" type="datetimeFigureOut">
              <a:rPr lang="en-US" smtClean="0"/>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369D0-7200-4455-AB01-4F118FDAD620}" type="slidenum">
              <a:rPr lang="en-US" smtClean="0"/>
              <a:t>‹#›</a:t>
            </a:fld>
            <a:endParaRPr lang="en-US"/>
          </a:p>
        </p:txBody>
      </p:sp>
    </p:spTree>
    <p:extLst>
      <p:ext uri="{BB962C8B-B14F-4D97-AF65-F5344CB8AC3E}">
        <p14:creationId xmlns:p14="http://schemas.microsoft.com/office/powerpoint/2010/main" val="334549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7F25EE-48C3-4935-83B1-BB9BF70EDA97}"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369D0-7200-4455-AB01-4F118FDAD620}" type="slidenum">
              <a:rPr lang="en-US" smtClean="0"/>
              <a:t>‹#›</a:t>
            </a:fld>
            <a:endParaRPr lang="en-US"/>
          </a:p>
        </p:txBody>
      </p:sp>
    </p:spTree>
    <p:extLst>
      <p:ext uri="{BB962C8B-B14F-4D97-AF65-F5344CB8AC3E}">
        <p14:creationId xmlns:p14="http://schemas.microsoft.com/office/powerpoint/2010/main" val="366178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7F25EE-48C3-4935-83B1-BB9BF70EDA97}"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369D0-7200-4455-AB01-4F118FDAD620}" type="slidenum">
              <a:rPr lang="en-US" smtClean="0"/>
              <a:t>‹#›</a:t>
            </a:fld>
            <a:endParaRPr lang="en-US"/>
          </a:p>
        </p:txBody>
      </p:sp>
    </p:spTree>
    <p:extLst>
      <p:ext uri="{BB962C8B-B14F-4D97-AF65-F5344CB8AC3E}">
        <p14:creationId xmlns:p14="http://schemas.microsoft.com/office/powerpoint/2010/main" val="2104903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F25EE-48C3-4935-83B1-BB9BF70EDA97}" type="datetimeFigureOut">
              <a:rPr lang="en-US" smtClean="0"/>
              <a:t>4/3/2019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369D0-7200-4455-AB01-4F118FDAD620}" type="slidenum">
              <a:rPr lang="en-US" smtClean="0"/>
              <a:t>‹#›</a:t>
            </a:fld>
            <a:endParaRPr lang="en-US"/>
          </a:p>
        </p:txBody>
      </p:sp>
    </p:spTree>
    <p:extLst>
      <p:ext uri="{BB962C8B-B14F-4D97-AF65-F5344CB8AC3E}">
        <p14:creationId xmlns:p14="http://schemas.microsoft.com/office/powerpoint/2010/main" val="1289872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wumo/Reinforcement-Learning-An-Introduction" TargetMode="External"/><Relationship Id="rId2" Type="http://schemas.openxmlformats.org/officeDocument/2006/relationships/hyperlink" Target="https://www.superdatascience.com/pages/machine-learn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00FB8846-E3B6-458B-B1CD-937AF794D1FE}"/>
              </a:ext>
            </a:extLst>
          </p:cNvPr>
          <p:cNvSpPr txBox="1">
            <a:spLocks/>
          </p:cNvSpPr>
          <p:nvPr/>
        </p:nvSpPr>
        <p:spPr>
          <a:xfrm>
            <a:off x="8363321" y="4319954"/>
            <a:ext cx="1645920" cy="341586"/>
          </a:xfrm>
          <a:prstGeom prst="rect">
            <a:avLst/>
          </a:prstGeom>
          <a:noFill/>
          <a:ln w="28575" cap="flat" cmpd="sng" algn="ctr">
            <a:solidFill>
              <a:schemeClr val="accent5"/>
            </a:solid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n-US" sz="2000" b="1" dirty="0"/>
              <a:t>Spring 2019</a:t>
            </a:r>
          </a:p>
        </p:txBody>
      </p:sp>
      <p:sp>
        <p:nvSpPr>
          <p:cNvPr id="2" name="Title 1"/>
          <p:cNvSpPr>
            <a:spLocks noGrp="1"/>
          </p:cNvSpPr>
          <p:nvPr>
            <p:ph type="ctrTitle"/>
          </p:nvPr>
        </p:nvSpPr>
        <p:spPr>
          <a:xfrm>
            <a:off x="5192110" y="907092"/>
            <a:ext cx="6852745" cy="1852065"/>
          </a:xfrm>
          <a:noFill/>
          <a:ln w="28575"/>
        </p:spPr>
        <p:style>
          <a:lnRef idx="2">
            <a:schemeClr val="accent5"/>
          </a:lnRef>
          <a:fillRef idx="1">
            <a:schemeClr val="lt1"/>
          </a:fillRef>
          <a:effectRef idx="0">
            <a:schemeClr val="accent5"/>
          </a:effectRef>
          <a:fontRef idx="minor">
            <a:schemeClr val="dk1"/>
          </a:fontRef>
        </p:style>
        <p:txBody>
          <a:bodyPr>
            <a:noAutofit/>
          </a:bodyPr>
          <a:lstStyle/>
          <a:p>
            <a:r>
              <a:rPr lang="en-US" b="1" dirty="0"/>
              <a:t>Reinforcement Learning</a:t>
            </a:r>
          </a:p>
        </p:txBody>
      </p:sp>
      <p:pic>
        <p:nvPicPr>
          <p:cNvPr id="6" name="Picture 2" descr="Image result for reinforcement learning">
            <a:extLst>
              <a:ext uri="{FF2B5EF4-FFF2-40B4-BE49-F238E27FC236}">
                <a16:creationId xmlns:a16="http://schemas.microsoft.com/office/drawing/2014/main" id="{F01A76EE-4D31-4D10-A1C0-FDB086689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2121"/>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7861452" y="3516979"/>
            <a:ext cx="2670200" cy="581865"/>
          </a:xfrm>
          <a:noFill/>
          <a:ln w="28575"/>
        </p:spPr>
        <p:style>
          <a:lnRef idx="2">
            <a:schemeClr val="accent5"/>
          </a:lnRef>
          <a:fillRef idx="1">
            <a:schemeClr val="lt1"/>
          </a:fillRef>
          <a:effectRef idx="0">
            <a:schemeClr val="accent5"/>
          </a:effectRef>
          <a:fontRef idx="minor">
            <a:schemeClr val="dk1"/>
          </a:fontRef>
        </p:style>
        <p:txBody>
          <a:bodyPr>
            <a:normAutofit/>
          </a:bodyPr>
          <a:lstStyle/>
          <a:p>
            <a:r>
              <a:rPr lang="en-US" sz="2800" dirty="0"/>
              <a:t>Zohreh Raziei</a:t>
            </a:r>
          </a:p>
        </p:txBody>
      </p:sp>
    </p:spTree>
    <p:extLst>
      <p:ext uri="{BB962C8B-B14F-4D97-AF65-F5344CB8AC3E}">
        <p14:creationId xmlns:p14="http://schemas.microsoft.com/office/powerpoint/2010/main" val="1409939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86CECD9-9D75-4596-A217-0E08FC7D73F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marL="571500" indent="-571500" algn="ctr"/>
            <a:r>
              <a:rPr lang="en-US" altLang="en-US" sz="3200" kern="1200" dirty="0">
                <a:solidFill>
                  <a:schemeClr val="bg1"/>
                </a:solidFill>
                <a:latin typeface="+mj-lt"/>
                <a:ea typeface="+mj-ea"/>
                <a:cs typeface="+mj-cs"/>
              </a:rPr>
              <a:t>Upper Confidence Bound (UCB)</a:t>
            </a:r>
            <a:endParaRPr lang="en-US" sz="3200" kern="1200" dirty="0">
              <a:solidFill>
                <a:schemeClr val="bg1"/>
              </a:solidFill>
              <a:latin typeface="+mj-lt"/>
              <a:ea typeface="+mj-ea"/>
              <a:cs typeface="+mj-cs"/>
            </a:endParaRPr>
          </a:p>
        </p:txBody>
      </p:sp>
      <p:pic>
        <p:nvPicPr>
          <p:cNvPr id="2" name="Picture 1">
            <a:extLst>
              <a:ext uri="{FF2B5EF4-FFF2-40B4-BE49-F238E27FC236}">
                <a16:creationId xmlns:a16="http://schemas.microsoft.com/office/drawing/2014/main" id="{94FCB2FF-C3F6-4DE5-B296-E3C74C19329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20784" y="1643696"/>
            <a:ext cx="7150431" cy="4683532"/>
          </a:xfrm>
          <a:prstGeom prst="rect">
            <a:avLst/>
          </a:prstGeom>
        </p:spPr>
      </p:pic>
    </p:spTree>
    <p:extLst>
      <p:ext uri="{BB962C8B-B14F-4D97-AF65-F5344CB8AC3E}">
        <p14:creationId xmlns:p14="http://schemas.microsoft.com/office/powerpoint/2010/main" val="136426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6F79B0DD-2C63-4EE5-804F-B8E391FC1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627DB8AB-CD55-4C8F-9043-52652B89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6"/>
            <a:ext cx="5364255" cy="2706794"/>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3059C5A-91CB-4024-9B4E-20082E25C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8589" y="643466"/>
            <a:ext cx="5376806" cy="2706794"/>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184884BF-A898-4EFF-9504-E13EBE3FF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3514513"/>
            <a:ext cx="5364255" cy="270340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C3111E1-C2FD-419D-9D5E-C2F7F1B5AF21}"/>
              </a:ext>
            </a:extLst>
          </p:cNvPr>
          <p:cNvPicPr>
            <a:picLocks noChangeAspect="1"/>
          </p:cNvPicPr>
          <p:nvPr/>
        </p:nvPicPr>
        <p:blipFill>
          <a:blip r:embed="rId2"/>
          <a:stretch>
            <a:fillRect/>
          </a:stretch>
        </p:blipFill>
        <p:spPr>
          <a:xfrm>
            <a:off x="6465270" y="996063"/>
            <a:ext cx="4733982" cy="1881757"/>
          </a:xfrm>
          <a:prstGeom prst="rect">
            <a:avLst/>
          </a:prstGeom>
        </p:spPr>
      </p:pic>
      <p:sp>
        <p:nvSpPr>
          <p:cNvPr id="90" name="Rectangle 89">
            <a:extLst>
              <a:ext uri="{FF2B5EF4-FFF2-40B4-BE49-F238E27FC236}">
                <a16:creationId xmlns:a16="http://schemas.microsoft.com/office/drawing/2014/main" id="{7B32D337-FDA6-4468-ADB1-7038E5FC0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8589" y="3514513"/>
            <a:ext cx="5376806" cy="2706794"/>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2119BF-BC91-4273-B97E-EEF912128A36}"/>
              </a:ext>
            </a:extLst>
          </p:cNvPr>
          <p:cNvPicPr>
            <a:picLocks noChangeAspect="1"/>
          </p:cNvPicPr>
          <p:nvPr/>
        </p:nvPicPr>
        <p:blipFill>
          <a:blip r:embed="rId3"/>
          <a:stretch>
            <a:fillRect/>
          </a:stretch>
        </p:blipFill>
        <p:spPr>
          <a:xfrm>
            <a:off x="6465270" y="3702857"/>
            <a:ext cx="4709251" cy="2060298"/>
          </a:xfrm>
          <a:prstGeom prst="rect">
            <a:avLst/>
          </a:prstGeom>
        </p:spPr>
      </p:pic>
      <p:pic>
        <p:nvPicPr>
          <p:cNvPr id="9" name="Picture 8">
            <a:extLst>
              <a:ext uri="{FF2B5EF4-FFF2-40B4-BE49-F238E27FC236}">
                <a16:creationId xmlns:a16="http://schemas.microsoft.com/office/drawing/2014/main" id="{B9D8221D-86C9-49B2-8E90-4B1DEBA717C2}"/>
              </a:ext>
            </a:extLst>
          </p:cNvPr>
          <p:cNvPicPr>
            <a:picLocks noChangeAspect="1"/>
          </p:cNvPicPr>
          <p:nvPr/>
        </p:nvPicPr>
        <p:blipFill>
          <a:blip r:embed="rId4"/>
          <a:stretch>
            <a:fillRect/>
          </a:stretch>
        </p:blipFill>
        <p:spPr>
          <a:xfrm>
            <a:off x="970967" y="3753572"/>
            <a:ext cx="4709251" cy="2060298"/>
          </a:xfrm>
          <a:prstGeom prst="rect">
            <a:avLst/>
          </a:prstGeom>
        </p:spPr>
      </p:pic>
      <p:pic>
        <p:nvPicPr>
          <p:cNvPr id="29" name="Picture 28">
            <a:extLst>
              <a:ext uri="{FF2B5EF4-FFF2-40B4-BE49-F238E27FC236}">
                <a16:creationId xmlns:a16="http://schemas.microsoft.com/office/drawing/2014/main" id="{55710E1B-7C32-4F1E-9382-3EC0BC82FE15}"/>
              </a:ext>
            </a:extLst>
          </p:cNvPr>
          <p:cNvPicPr>
            <a:picLocks noChangeAspect="1"/>
          </p:cNvPicPr>
          <p:nvPr/>
        </p:nvPicPr>
        <p:blipFill>
          <a:blip r:embed="rId5"/>
          <a:stretch>
            <a:fillRect/>
          </a:stretch>
        </p:blipFill>
        <p:spPr>
          <a:xfrm>
            <a:off x="929648" y="1243378"/>
            <a:ext cx="4733982" cy="1479369"/>
          </a:xfrm>
          <a:prstGeom prst="rect">
            <a:avLst/>
          </a:prstGeom>
        </p:spPr>
      </p:pic>
      <p:cxnSp>
        <p:nvCxnSpPr>
          <p:cNvPr id="11" name="Straight Arrow Connector 10">
            <a:extLst>
              <a:ext uri="{FF2B5EF4-FFF2-40B4-BE49-F238E27FC236}">
                <a16:creationId xmlns:a16="http://schemas.microsoft.com/office/drawing/2014/main" id="{876453E9-F917-47E9-862B-F4F3318650F4}"/>
              </a:ext>
            </a:extLst>
          </p:cNvPr>
          <p:cNvCxnSpPr>
            <a:cxnSpLocks/>
          </p:cNvCxnSpPr>
          <p:nvPr/>
        </p:nvCxnSpPr>
        <p:spPr>
          <a:xfrm>
            <a:off x="5770179" y="978200"/>
            <a:ext cx="6516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7163509-E05A-4BA4-BE1E-F9F2402C7BEC}"/>
              </a:ext>
            </a:extLst>
          </p:cNvPr>
          <p:cNvCxnSpPr>
            <a:cxnSpLocks/>
          </p:cNvCxnSpPr>
          <p:nvPr/>
        </p:nvCxnSpPr>
        <p:spPr>
          <a:xfrm>
            <a:off x="11377448" y="3090654"/>
            <a:ext cx="0" cy="5361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16113AE-5F59-4BA9-B06D-8225DC0D573C}"/>
              </a:ext>
            </a:extLst>
          </p:cNvPr>
          <p:cNvCxnSpPr>
            <a:cxnSpLocks/>
          </p:cNvCxnSpPr>
          <p:nvPr/>
        </p:nvCxnSpPr>
        <p:spPr>
          <a:xfrm flipH="1">
            <a:off x="5770179" y="5996889"/>
            <a:ext cx="5701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6CE2A22-DFC8-4131-8092-DEEAD2535BCE}"/>
              </a:ext>
            </a:extLst>
          </p:cNvPr>
          <p:cNvPicPr>
            <a:picLocks noChangeAspect="1"/>
          </p:cNvPicPr>
          <p:nvPr/>
        </p:nvPicPr>
        <p:blipFill>
          <a:blip r:embed="rId6"/>
          <a:stretch>
            <a:fillRect/>
          </a:stretch>
        </p:blipFill>
        <p:spPr>
          <a:xfrm>
            <a:off x="980383" y="3819648"/>
            <a:ext cx="4538464" cy="1953944"/>
          </a:xfrm>
          <a:prstGeom prst="rect">
            <a:avLst/>
          </a:prstGeom>
        </p:spPr>
      </p:pic>
    </p:spTree>
    <p:extLst>
      <p:ext uri="{BB962C8B-B14F-4D97-AF65-F5344CB8AC3E}">
        <p14:creationId xmlns:p14="http://schemas.microsoft.com/office/powerpoint/2010/main" val="16048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86CECD9-9D75-4596-A217-0E08FC7D73F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marL="571500" indent="-571500" algn="ctr"/>
            <a:r>
              <a:rPr lang="en-US" altLang="en-US" sz="3200" kern="1200" dirty="0">
                <a:solidFill>
                  <a:schemeClr val="bg1"/>
                </a:solidFill>
                <a:latin typeface="+mj-lt"/>
                <a:ea typeface="+mj-ea"/>
                <a:cs typeface="+mj-cs"/>
              </a:rPr>
              <a:t>Thompson Sampling</a:t>
            </a:r>
            <a:endParaRPr lang="en-US" sz="3200" kern="1200" dirty="0">
              <a:solidFill>
                <a:schemeClr val="bg1"/>
              </a:solidFill>
              <a:latin typeface="+mj-lt"/>
              <a:ea typeface="+mj-ea"/>
              <a:cs typeface="+mj-cs"/>
            </a:endParaRPr>
          </a:p>
        </p:txBody>
      </p:sp>
      <p:pic>
        <p:nvPicPr>
          <p:cNvPr id="2" name="Content Placeholder 1">
            <a:extLst>
              <a:ext uri="{FF2B5EF4-FFF2-40B4-BE49-F238E27FC236}">
                <a16:creationId xmlns:a16="http://schemas.microsoft.com/office/drawing/2014/main" id="{9076A16A-78B3-4008-9CC7-FA20D668A51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01785" y="1675227"/>
            <a:ext cx="10588429" cy="4394199"/>
          </a:xfrm>
          <a:prstGeom prst="rect">
            <a:avLst/>
          </a:prstGeom>
        </p:spPr>
      </p:pic>
    </p:spTree>
    <p:extLst>
      <p:ext uri="{BB962C8B-B14F-4D97-AF65-F5344CB8AC3E}">
        <p14:creationId xmlns:p14="http://schemas.microsoft.com/office/powerpoint/2010/main" val="421068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6F79B0DD-2C63-4EE5-804F-B8E391FC1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627DB8AB-CD55-4C8F-9043-52652B89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6"/>
            <a:ext cx="5364255" cy="2706794"/>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53059C5A-91CB-4024-9B4E-20082E25C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8589" y="643466"/>
            <a:ext cx="5376806" cy="2706794"/>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184884BF-A898-4EFF-9504-E13EBE3FF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3514513"/>
            <a:ext cx="5364255" cy="270340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7B32D337-FDA6-4468-ADB1-7038E5FC0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8589" y="3514513"/>
            <a:ext cx="5376806" cy="2706794"/>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Arrow Connector 10">
            <a:extLst>
              <a:ext uri="{FF2B5EF4-FFF2-40B4-BE49-F238E27FC236}">
                <a16:creationId xmlns:a16="http://schemas.microsoft.com/office/drawing/2014/main" id="{876453E9-F917-47E9-862B-F4F3318650F4}"/>
              </a:ext>
            </a:extLst>
          </p:cNvPr>
          <p:cNvCxnSpPr>
            <a:cxnSpLocks/>
          </p:cNvCxnSpPr>
          <p:nvPr/>
        </p:nvCxnSpPr>
        <p:spPr>
          <a:xfrm>
            <a:off x="5770179" y="978200"/>
            <a:ext cx="6516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7163509-E05A-4BA4-BE1E-F9F2402C7BEC}"/>
              </a:ext>
            </a:extLst>
          </p:cNvPr>
          <p:cNvCxnSpPr>
            <a:cxnSpLocks/>
          </p:cNvCxnSpPr>
          <p:nvPr/>
        </p:nvCxnSpPr>
        <p:spPr>
          <a:xfrm>
            <a:off x="11377448" y="3090654"/>
            <a:ext cx="0" cy="5361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16113AE-5F59-4BA9-B06D-8225DC0D573C}"/>
              </a:ext>
            </a:extLst>
          </p:cNvPr>
          <p:cNvCxnSpPr>
            <a:cxnSpLocks/>
          </p:cNvCxnSpPr>
          <p:nvPr/>
        </p:nvCxnSpPr>
        <p:spPr>
          <a:xfrm flipH="1">
            <a:off x="5770179" y="5996889"/>
            <a:ext cx="5701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D142087-0097-48A3-B054-51F88B10A24C}"/>
              </a:ext>
            </a:extLst>
          </p:cNvPr>
          <p:cNvPicPr>
            <a:picLocks noChangeAspect="1"/>
          </p:cNvPicPr>
          <p:nvPr/>
        </p:nvPicPr>
        <p:blipFill>
          <a:blip r:embed="rId2"/>
          <a:stretch>
            <a:fillRect/>
          </a:stretch>
        </p:blipFill>
        <p:spPr>
          <a:xfrm>
            <a:off x="899186" y="1560082"/>
            <a:ext cx="4870993" cy="1394778"/>
          </a:xfrm>
          <a:prstGeom prst="rect">
            <a:avLst/>
          </a:prstGeom>
        </p:spPr>
      </p:pic>
      <p:pic>
        <p:nvPicPr>
          <p:cNvPr id="5" name="Picture 4">
            <a:extLst>
              <a:ext uri="{FF2B5EF4-FFF2-40B4-BE49-F238E27FC236}">
                <a16:creationId xmlns:a16="http://schemas.microsoft.com/office/drawing/2014/main" id="{65CAFB25-1F11-4D4A-BC5C-13966B181790}"/>
              </a:ext>
            </a:extLst>
          </p:cNvPr>
          <p:cNvPicPr>
            <a:picLocks noChangeAspect="1"/>
          </p:cNvPicPr>
          <p:nvPr/>
        </p:nvPicPr>
        <p:blipFill>
          <a:blip r:embed="rId3"/>
          <a:stretch>
            <a:fillRect/>
          </a:stretch>
        </p:blipFill>
        <p:spPr>
          <a:xfrm>
            <a:off x="6511523" y="1260225"/>
            <a:ext cx="4781291" cy="1694635"/>
          </a:xfrm>
          <a:prstGeom prst="rect">
            <a:avLst/>
          </a:prstGeom>
        </p:spPr>
      </p:pic>
      <p:pic>
        <p:nvPicPr>
          <p:cNvPr id="6" name="Picture 5">
            <a:extLst>
              <a:ext uri="{FF2B5EF4-FFF2-40B4-BE49-F238E27FC236}">
                <a16:creationId xmlns:a16="http://schemas.microsoft.com/office/drawing/2014/main" id="{3E65F574-8CB7-4DBD-97ED-E0DA4D2B9620}"/>
              </a:ext>
            </a:extLst>
          </p:cNvPr>
          <p:cNvPicPr>
            <a:picLocks noChangeAspect="1"/>
          </p:cNvPicPr>
          <p:nvPr/>
        </p:nvPicPr>
        <p:blipFill>
          <a:blip r:embed="rId4"/>
          <a:stretch>
            <a:fillRect/>
          </a:stretch>
        </p:blipFill>
        <p:spPr>
          <a:xfrm>
            <a:off x="6511523" y="4063691"/>
            <a:ext cx="4804028" cy="1650642"/>
          </a:xfrm>
          <a:prstGeom prst="rect">
            <a:avLst/>
          </a:prstGeom>
        </p:spPr>
      </p:pic>
      <p:pic>
        <p:nvPicPr>
          <p:cNvPr id="10" name="Picture 9">
            <a:extLst>
              <a:ext uri="{FF2B5EF4-FFF2-40B4-BE49-F238E27FC236}">
                <a16:creationId xmlns:a16="http://schemas.microsoft.com/office/drawing/2014/main" id="{EDCB73FE-AEBD-4D21-9816-BB943071696F}"/>
              </a:ext>
            </a:extLst>
          </p:cNvPr>
          <p:cNvPicPr>
            <a:picLocks noChangeAspect="1"/>
          </p:cNvPicPr>
          <p:nvPr/>
        </p:nvPicPr>
        <p:blipFill>
          <a:blip r:embed="rId5"/>
          <a:stretch>
            <a:fillRect/>
          </a:stretch>
        </p:blipFill>
        <p:spPr>
          <a:xfrm>
            <a:off x="6557744" y="3967019"/>
            <a:ext cx="4598495" cy="1692839"/>
          </a:xfrm>
          <a:prstGeom prst="rect">
            <a:avLst/>
          </a:prstGeom>
        </p:spPr>
      </p:pic>
      <p:pic>
        <p:nvPicPr>
          <p:cNvPr id="12" name="Picture 11">
            <a:extLst>
              <a:ext uri="{FF2B5EF4-FFF2-40B4-BE49-F238E27FC236}">
                <a16:creationId xmlns:a16="http://schemas.microsoft.com/office/drawing/2014/main" id="{FC5A9FE8-32B5-4B93-AF18-4ED875F62DC6}"/>
              </a:ext>
            </a:extLst>
          </p:cNvPr>
          <p:cNvPicPr>
            <a:picLocks noChangeAspect="1"/>
          </p:cNvPicPr>
          <p:nvPr/>
        </p:nvPicPr>
        <p:blipFill>
          <a:blip r:embed="rId6"/>
          <a:stretch>
            <a:fillRect/>
          </a:stretch>
        </p:blipFill>
        <p:spPr>
          <a:xfrm>
            <a:off x="6334425" y="4007308"/>
            <a:ext cx="5135485" cy="1600043"/>
          </a:xfrm>
          <a:prstGeom prst="rect">
            <a:avLst/>
          </a:prstGeom>
        </p:spPr>
      </p:pic>
      <p:pic>
        <p:nvPicPr>
          <p:cNvPr id="13" name="Picture 12">
            <a:extLst>
              <a:ext uri="{FF2B5EF4-FFF2-40B4-BE49-F238E27FC236}">
                <a16:creationId xmlns:a16="http://schemas.microsoft.com/office/drawing/2014/main" id="{3A5009AA-515C-4B55-8FED-DAD55D713C0E}"/>
              </a:ext>
            </a:extLst>
          </p:cNvPr>
          <p:cNvPicPr>
            <a:picLocks noChangeAspect="1"/>
          </p:cNvPicPr>
          <p:nvPr/>
        </p:nvPicPr>
        <p:blipFill>
          <a:blip r:embed="rId7"/>
          <a:stretch>
            <a:fillRect/>
          </a:stretch>
        </p:blipFill>
        <p:spPr>
          <a:xfrm>
            <a:off x="772460" y="4266876"/>
            <a:ext cx="4991710" cy="1334608"/>
          </a:xfrm>
          <a:prstGeom prst="rect">
            <a:avLst/>
          </a:prstGeom>
        </p:spPr>
      </p:pic>
      <p:sp>
        <p:nvSpPr>
          <p:cNvPr id="15" name="TextBox 14">
            <a:extLst>
              <a:ext uri="{FF2B5EF4-FFF2-40B4-BE49-F238E27FC236}">
                <a16:creationId xmlns:a16="http://schemas.microsoft.com/office/drawing/2014/main" id="{92A9D587-E958-49CC-A021-4EED12C8F1EB}"/>
              </a:ext>
            </a:extLst>
          </p:cNvPr>
          <p:cNvSpPr txBox="1"/>
          <p:nvPr/>
        </p:nvSpPr>
        <p:spPr>
          <a:xfrm>
            <a:off x="120649" y="5781946"/>
            <a:ext cx="3389806" cy="92333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t>We're adjusting our perception of reality based on the new information that generates</a:t>
            </a:r>
          </a:p>
        </p:txBody>
      </p:sp>
    </p:spTree>
    <p:extLst>
      <p:ext uri="{BB962C8B-B14F-4D97-AF65-F5344CB8AC3E}">
        <p14:creationId xmlns:p14="http://schemas.microsoft.com/office/powerpoint/2010/main" val="291737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6CECD9-9D75-4596-A217-0E08FC7D73F8}"/>
              </a:ext>
            </a:extLst>
          </p:cNvPr>
          <p:cNvSpPr>
            <a:spLocks noGrp="1"/>
          </p:cNvSpPr>
          <p:nvPr>
            <p:ph type="title"/>
          </p:nvPr>
        </p:nvSpPr>
        <p:spPr>
          <a:xfrm>
            <a:off x="1224969" y="904818"/>
            <a:ext cx="9122584" cy="1325563"/>
          </a:xfrm>
        </p:spPr>
        <p:txBody>
          <a:bodyPr>
            <a:normAutofit/>
          </a:bodyPr>
          <a:lstStyle/>
          <a:p>
            <a:pPr marL="571500" indent="-571500">
              <a:buFont typeface="Wingdings" panose="05000000000000000000" pitchFamily="2" charset="2"/>
              <a:buChar char="q"/>
            </a:pPr>
            <a:r>
              <a:rPr lang="en-US" dirty="0"/>
              <a:t>Bayesian Inference</a:t>
            </a:r>
          </a:p>
        </p:txBody>
      </p:sp>
      <mc:AlternateContent xmlns:mc="http://schemas.openxmlformats.org/markup-compatibility/2006">
        <mc:Choice xmlns:a14="http://schemas.microsoft.com/office/drawing/2010/main" Requires="a14">
          <p:sp>
            <p:nvSpPr>
              <p:cNvPr id="31" name="Content Placeholder 2">
                <a:extLst>
                  <a:ext uri="{FF2B5EF4-FFF2-40B4-BE49-F238E27FC236}">
                    <a16:creationId xmlns:a16="http://schemas.microsoft.com/office/drawing/2014/main" id="{EB0AB9B5-CB04-4006-AF89-1EB2A3D79771}"/>
                  </a:ext>
                </a:extLst>
              </p:cNvPr>
              <p:cNvSpPr>
                <a:spLocks noGrp="1"/>
              </p:cNvSpPr>
              <p:nvPr>
                <p:ph idx="1"/>
              </p:nvPr>
            </p:nvSpPr>
            <p:spPr>
              <a:xfrm>
                <a:off x="824549" y="2007476"/>
                <a:ext cx="10142482" cy="4186260"/>
              </a:xfrm>
            </p:spPr>
            <p:txBody>
              <a:bodyPr>
                <a:normAutofit/>
              </a:bodyPr>
              <a:lstStyle/>
              <a:p>
                <a:pPr lvl="1"/>
                <a:r>
                  <a:rPr lang="en-US" dirty="0"/>
                  <a:t>Ad </a:t>
                </a:r>
                <a:r>
                  <a:rPr lang="en-US" dirty="0" err="1"/>
                  <a:t>i</a:t>
                </a:r>
                <a:r>
                  <a:rPr lang="en-US" dirty="0"/>
                  <a:t> gets rewards </a:t>
                </a:r>
                <a:r>
                  <a:rPr lang="en-US" b="1" dirty="0"/>
                  <a:t>y </a:t>
                </a:r>
                <a:r>
                  <a:rPr lang="en-US" dirty="0"/>
                  <a:t>from Bernoulli distribution </a:t>
                </a:r>
                <a14:m>
                  <m:oMath xmlns:m="http://schemas.openxmlformats.org/officeDocument/2006/math">
                    <m:r>
                      <a:rPr lang="en-US" b="0" i="1" smtClean="0">
                        <a:latin typeface="Cambria Math" panose="02040503050406030204" pitchFamily="18" charset="0"/>
                      </a:rPr>
                      <m:t>𝑝</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 </m:t>
                        </m:r>
                      </m:e>
                    </m:d>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oMath>
                </a14:m>
                <a:endParaRPr lang="en-US" b="1"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𝑖</m:t>
                        </m:r>
                      </m:sub>
                    </m:sSub>
                  </m:oMath>
                </a14:m>
                <a:r>
                  <a:rPr lang="en-US" b="1" dirty="0"/>
                  <a:t> </a:t>
                </a:r>
                <a:r>
                  <a:rPr lang="en-US" dirty="0"/>
                  <a:t>is unknown, but we set its uncertainty by assuming it has a uniform distribution </a:t>
                </a:r>
                <a14:m>
                  <m:oMath xmlns:m="http://schemas.openxmlformats.org/officeDocument/2006/math">
                    <m:r>
                      <a:rPr lang="en-US" i="1">
                        <a:latin typeface="Cambria Math" panose="02040503050406030204" pitchFamily="18" charset="0"/>
                      </a:rPr>
                      <m:t>𝑝</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𝑖</m:t>
                            </m:r>
                          </m:sub>
                        </m:sSub>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𝑈𝑛𝑖</m:t>
                    </m:r>
                    <m:r>
                      <a:rPr lang="en-US" b="0" i="1" smtClean="0">
                        <a:latin typeface="Cambria Math" panose="02040503050406030204" pitchFamily="18" charset="0"/>
                        <a:ea typeface="Cambria Math" panose="02040503050406030204" pitchFamily="18" charset="0"/>
                      </a:rPr>
                      <m:t>([0,1]) </m:t>
                    </m:r>
                  </m:oMath>
                </a14:m>
                <a:r>
                  <a:rPr lang="en-US" dirty="0"/>
                  <a:t>, which is the prior distribution</a:t>
                </a:r>
              </a:p>
              <a:p>
                <a:pPr lvl="1"/>
                <a:r>
                  <a:rPr lang="en-US" dirty="0"/>
                  <a:t>Apply Bayes Rule to find posterior distribution (</a:t>
                </a:r>
                <a14:m>
                  <m:oMath xmlns:m="http://schemas.openxmlformats.org/officeDocument/2006/math">
                    <m:r>
                      <a:rPr lang="en-US" i="1">
                        <a:latin typeface="Cambria Math" panose="02040503050406030204" pitchFamily="18" charset="0"/>
                      </a:rPr>
                      <m:t>𝑝</m:t>
                    </m:r>
                    <m:d>
                      <m:dPr>
                        <m:endChr m:val="|"/>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 </m:t>
                        </m:r>
                      </m:e>
                    </m:d>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dirty="0"/>
                  <a:t>)</a:t>
                </a:r>
              </a:p>
              <a:p>
                <a:pPr lvl="1"/>
                <a:r>
                  <a:rPr lang="en-US" dirty="0"/>
                  <a:t>So, we get </a:t>
                </a:r>
                <a14:m>
                  <m:oMath xmlns:m="http://schemas.openxmlformats.org/officeDocument/2006/math">
                    <m:r>
                      <a:rPr lang="en-US" sz="2000" i="1">
                        <a:latin typeface="Cambria Math" panose="02040503050406030204" pitchFamily="18" charset="0"/>
                      </a:rPr>
                      <m:t>𝑝</m:t>
                    </m:r>
                    <m:d>
                      <m:dPr>
                        <m:endChr m:val="|"/>
                        <m:ctrlPr>
                          <a:rPr lang="en-US" sz="2000" i="1">
                            <a:latin typeface="Cambria Math" panose="02040503050406030204" pitchFamily="18" charset="0"/>
                          </a:rPr>
                        </m:ctrlPr>
                      </m:dPr>
                      <m:e>
                        <m:r>
                          <a:rPr lang="en-US" sz="2000" i="1">
                            <a:latin typeface="Cambria Math" panose="02040503050406030204" pitchFamily="18" charset="0"/>
                          </a:rPr>
                          <m:t>𝑦</m:t>
                        </m:r>
                        <m:r>
                          <a:rPr lang="en-US" sz="2000" i="1">
                            <a:latin typeface="Cambria Math" panose="02040503050406030204" pitchFamily="18" charset="0"/>
                          </a:rPr>
                          <m:t> </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𝑖</m:t>
                        </m:r>
                      </m:sub>
                    </m:sSub>
                    <m:r>
                      <a:rPr lang="en-US" sz="2000" i="1">
                        <a:latin typeface="Cambria Math" panose="02040503050406030204" pitchFamily="18" charset="0"/>
                      </a:rPr>
                      <m:t>) </m:t>
                    </m:r>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𝛽</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𝑛𝑢𝑚𝑏𝑟</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𝑜𝑓</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𝑠𝑢𝑐𝑐𝑒𝑠𝑠𝑒𝑠</m:t>
                    </m:r>
                    <m:r>
                      <a:rPr lang="en-US" sz="2000" b="0" i="1" smtClean="0">
                        <a:latin typeface="Cambria Math" panose="02040503050406030204" pitchFamily="18" charset="0"/>
                        <a:ea typeface="Cambria Math" panose="02040503050406030204" pitchFamily="18" charset="0"/>
                      </a:rPr>
                      <m:t>+1 , </m:t>
                    </m:r>
                    <m:r>
                      <a:rPr lang="en-US" sz="2000" b="0" i="1" smtClean="0">
                        <a:latin typeface="Cambria Math" panose="02040503050406030204" pitchFamily="18" charset="0"/>
                        <a:ea typeface="Cambria Math" panose="02040503050406030204" pitchFamily="18" charset="0"/>
                      </a:rPr>
                      <m:t>𝑛𝑢𝑚𝑏𝑒𝑟</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𝑜𝑓</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𝑓𝑎𝑖𝑙𝑢𝑟𝑒𝑠</m:t>
                    </m:r>
                    <m:r>
                      <a:rPr lang="en-US" sz="2000" b="0" i="1" smtClean="0">
                        <a:latin typeface="Cambria Math" panose="02040503050406030204" pitchFamily="18" charset="0"/>
                        <a:ea typeface="Cambria Math" panose="02040503050406030204" pitchFamily="18" charset="0"/>
                      </a:rPr>
                      <m:t>+1)</m:t>
                    </m:r>
                  </m:oMath>
                </a14:m>
                <a:endParaRPr lang="en-US" dirty="0"/>
              </a:p>
              <a:p>
                <a:pPr lvl="1"/>
                <a:r>
                  <a:rPr lang="en-US" dirty="0"/>
                  <a:t>At each round </a:t>
                </a:r>
                <a:r>
                  <a:rPr lang="en-US" i="1" dirty="0"/>
                  <a:t>n </a:t>
                </a:r>
                <a:r>
                  <a:rPr lang="en-US" dirty="0"/>
                  <a:t>we take a random draw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𝜃</m:t>
                        </m:r>
                      </m:e>
                      <m:sub>
                        <m:r>
                          <a:rPr lang="en-US" b="0" i="1">
                            <a:latin typeface="Cambria Math" panose="02040503050406030204" pitchFamily="18" charset="0"/>
                          </a:rPr>
                          <m:t>𝑖</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n</m:t>
                    </m:r>
                    <m:r>
                      <a:rPr lang="en-US" b="0" i="0" smtClean="0">
                        <a:latin typeface="Cambria Math" panose="02040503050406030204" pitchFamily="18" charset="0"/>
                      </a:rPr>
                      <m:t>)</m:t>
                    </m:r>
                  </m:oMath>
                </a14:m>
                <a:r>
                  <a:rPr lang="en-US" i="1" dirty="0"/>
                  <a:t> </a:t>
                </a:r>
                <a:r>
                  <a:rPr lang="en-US" dirty="0"/>
                  <a:t>from this posterior distribution </a:t>
                </a:r>
                <a14:m>
                  <m:oMath xmlns:m="http://schemas.openxmlformats.org/officeDocument/2006/math">
                    <m:r>
                      <a:rPr lang="en-US" i="1">
                        <a:latin typeface="Cambria Math" panose="02040503050406030204" pitchFamily="18" charset="0"/>
                      </a:rPr>
                      <m:t>𝑝</m:t>
                    </m:r>
                    <m:d>
                      <m:dPr>
                        <m:endChr m:val="|"/>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 </m:t>
                        </m:r>
                      </m:e>
                    </m:d>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dirty="0"/>
                  <a:t>, for each ad </a:t>
                </a:r>
                <a:r>
                  <a:rPr lang="en-US" dirty="0" err="1"/>
                  <a:t>i</a:t>
                </a:r>
                <a:endParaRPr lang="en-US" dirty="0"/>
              </a:p>
              <a:p>
                <a:pPr lvl="1"/>
                <a:r>
                  <a:rPr lang="en-US" dirty="0"/>
                  <a:t>At each round n, we select the ad </a:t>
                </a:r>
                <a:r>
                  <a:rPr lang="en-US" dirty="0" err="1"/>
                  <a:t>i</a:t>
                </a:r>
                <a:r>
                  <a:rPr lang="en-US" dirty="0"/>
                  <a:t> that has the highest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𝑖</m:t>
                        </m:r>
                      </m:sub>
                    </m:sSub>
                    <m:r>
                      <a:rPr lang="en-US">
                        <a:latin typeface="Cambria Math" panose="02040503050406030204" pitchFamily="18" charset="0"/>
                      </a:rPr>
                      <m:t>(</m:t>
                    </m:r>
                    <m:r>
                      <m:rPr>
                        <m:sty m:val="p"/>
                      </m:rPr>
                      <a:rPr lang="en-US">
                        <a:latin typeface="Cambria Math" panose="02040503050406030204" pitchFamily="18" charset="0"/>
                      </a:rPr>
                      <m:t>n</m:t>
                    </m:r>
                    <m:r>
                      <a:rPr lang="en-US">
                        <a:latin typeface="Cambria Math" panose="02040503050406030204" pitchFamily="18" charset="0"/>
                      </a:rPr>
                      <m:t>)</m:t>
                    </m:r>
                  </m:oMath>
                </a14:m>
                <a:r>
                  <a:rPr lang="en-US" i="1" dirty="0"/>
                  <a:t> </a:t>
                </a:r>
              </a:p>
              <a:p>
                <a:pPr marL="457200" lvl="1" indent="0" algn="ctr">
                  <a:buNone/>
                </a:pPr>
                <a:r>
                  <a:rPr lang="en-US" i="1" dirty="0">
                    <a:solidFill>
                      <a:schemeClr val="accent6">
                        <a:lumMod val="50000"/>
                      </a:schemeClr>
                    </a:solidFill>
                  </a:rPr>
                  <a:t>The aim is to estimate the parameter </a:t>
                </a:r>
                <a14:m>
                  <m:oMath xmlns:m="http://schemas.openxmlformats.org/officeDocument/2006/math">
                    <m:r>
                      <a:rPr lang="en-US" i="1">
                        <a:solidFill>
                          <a:schemeClr val="accent6">
                            <a:lumMod val="50000"/>
                          </a:schemeClr>
                        </a:solidFill>
                        <a:latin typeface="Cambria Math" panose="02040503050406030204" pitchFamily="18" charset="0"/>
                        <a:ea typeface="Cambria Math" panose="02040503050406030204" pitchFamily="18" charset="0"/>
                      </a:rPr>
                      <m:t>𝜃</m:t>
                    </m:r>
                  </m:oMath>
                </a14:m>
                <a:r>
                  <a:rPr lang="en-US" dirty="0">
                    <a:solidFill>
                      <a:schemeClr val="accent6">
                        <a:lumMod val="50000"/>
                      </a:schemeClr>
                    </a:solidFill>
                  </a:rPr>
                  <a:t>, that is the probability of success for each ad </a:t>
                </a:r>
                <a:r>
                  <a:rPr lang="en-US" dirty="0" err="1">
                    <a:solidFill>
                      <a:schemeClr val="accent6">
                        <a:lumMod val="50000"/>
                      </a:schemeClr>
                    </a:solidFill>
                  </a:rPr>
                  <a:t>i</a:t>
                </a:r>
                <a:endParaRPr lang="en-US" dirty="0">
                  <a:solidFill>
                    <a:schemeClr val="accent6">
                      <a:lumMod val="50000"/>
                    </a:schemeClr>
                  </a:solidFill>
                </a:endParaRPr>
              </a:p>
            </p:txBody>
          </p:sp>
        </mc:Choice>
        <mc:Fallback>
          <p:sp>
            <p:nvSpPr>
              <p:cNvPr id="31" name="Content Placeholder 2">
                <a:extLst>
                  <a:ext uri="{FF2B5EF4-FFF2-40B4-BE49-F238E27FC236}">
                    <a16:creationId xmlns:a16="http://schemas.microsoft.com/office/drawing/2014/main" id="{EB0AB9B5-CB04-4006-AF89-1EB2A3D79771}"/>
                  </a:ext>
                </a:extLst>
              </p:cNvPr>
              <p:cNvSpPr>
                <a:spLocks noGrp="1" noRot="1" noChangeAspect="1" noMove="1" noResize="1" noEditPoints="1" noAdjustHandles="1" noChangeArrowheads="1" noChangeShapeType="1" noTextEdit="1"/>
              </p:cNvSpPr>
              <p:nvPr>
                <p:ph idx="1"/>
              </p:nvPr>
            </p:nvSpPr>
            <p:spPr>
              <a:xfrm>
                <a:off x="824549" y="2007476"/>
                <a:ext cx="10142482" cy="4186260"/>
              </a:xfrm>
              <a:blipFill>
                <a:blip r:embed="rId2"/>
                <a:stretch>
                  <a:fillRect t="-2038" r="-962"/>
                </a:stretch>
              </a:blipFill>
            </p:spPr>
            <p:txBody>
              <a:bodyPr/>
              <a:lstStyle/>
              <a:p>
                <a:r>
                  <a:rPr lang="en-US">
                    <a:noFill/>
                  </a:rPr>
                  <a:t> </a:t>
                </a:r>
              </a:p>
            </p:txBody>
          </p:sp>
        </mc:Fallback>
      </mc:AlternateContent>
      <p:sp>
        <p:nvSpPr>
          <p:cNvPr id="5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5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176348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FA578111-2969-4BA8-9821-6554D988AA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34"/>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a:extLst>
              <a:ext uri="{FF2B5EF4-FFF2-40B4-BE49-F238E27FC236}">
                <a16:creationId xmlns:a16="http://schemas.microsoft.com/office/drawing/2014/main" id="{886CECD9-9D75-4596-A217-0E08FC7D73F8}"/>
              </a:ext>
            </a:extLst>
          </p:cNvPr>
          <p:cNvSpPr>
            <a:spLocks noGrp="1"/>
          </p:cNvSpPr>
          <p:nvPr>
            <p:ph type="title"/>
          </p:nvPr>
        </p:nvSpPr>
        <p:spPr>
          <a:xfrm>
            <a:off x="333701" y="1415249"/>
            <a:ext cx="4976649" cy="1921889"/>
          </a:xfrm>
        </p:spPr>
        <p:txBody>
          <a:bodyPr>
            <a:normAutofit/>
          </a:bodyPr>
          <a:lstStyle/>
          <a:p>
            <a:pPr marL="571500" indent="-571500" algn="ctr">
              <a:buFont typeface="Wingdings" panose="05000000000000000000" pitchFamily="2" charset="2"/>
              <a:buChar char="q"/>
            </a:pPr>
            <a:r>
              <a:rPr lang="en-US" altLang="en-US" sz="2800" b="1" dirty="0"/>
              <a:t>Problem Definition for UCB and Thompson Sampling implementation </a:t>
            </a:r>
            <a:endParaRPr lang="en-US" sz="2800" b="1" dirty="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EB0AB9B5-CB04-4006-AF89-1EB2A3D79771}"/>
              </a:ext>
            </a:extLst>
          </p:cNvPr>
          <p:cNvSpPr>
            <a:spLocks noGrp="1"/>
          </p:cNvSpPr>
          <p:nvPr>
            <p:ph idx="1"/>
          </p:nvPr>
        </p:nvSpPr>
        <p:spPr>
          <a:xfrm>
            <a:off x="525514" y="3015406"/>
            <a:ext cx="4593021" cy="3221314"/>
          </a:xfrm>
        </p:spPr>
        <p:txBody>
          <a:bodyPr anchor="ctr">
            <a:normAutofit/>
          </a:bodyPr>
          <a:lstStyle/>
          <a:p>
            <a:pPr lvl="1"/>
            <a:r>
              <a:rPr lang="en-US" sz="1800" dirty="0"/>
              <a:t>We are going to optimize the clicks through rates of different users on ad that we put on the social network</a:t>
            </a:r>
          </a:p>
          <a:p>
            <a:pPr lvl="1"/>
            <a:r>
              <a:rPr lang="en-US" sz="1800" dirty="0"/>
              <a:t>Department of marketing creates 10 different versions of this ad to put on social network</a:t>
            </a:r>
          </a:p>
          <a:p>
            <a:pPr lvl="1"/>
            <a:r>
              <a:rPr lang="en-US" sz="1800" dirty="0"/>
              <a:t>They want to put the ad that has maximum clicks on the social network at the end</a:t>
            </a:r>
          </a:p>
        </p:txBody>
      </p:sp>
    </p:spTree>
    <p:extLst>
      <p:ext uri="{BB962C8B-B14F-4D97-AF65-F5344CB8AC3E}">
        <p14:creationId xmlns:p14="http://schemas.microsoft.com/office/powerpoint/2010/main" val="165232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5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sp>
        <p:nvSpPr>
          <p:cNvPr id="4" name="TextBox 3">
            <a:extLst>
              <a:ext uri="{FF2B5EF4-FFF2-40B4-BE49-F238E27FC236}">
                <a16:creationId xmlns:a16="http://schemas.microsoft.com/office/drawing/2014/main" id="{7833A412-51B6-4DBD-8438-EFB4F6E4D1B3}"/>
              </a:ext>
            </a:extLst>
          </p:cNvPr>
          <p:cNvSpPr txBox="1"/>
          <p:nvPr/>
        </p:nvSpPr>
        <p:spPr>
          <a:xfrm>
            <a:off x="2585545" y="1331709"/>
            <a:ext cx="1066318" cy="707886"/>
          </a:xfrm>
          <a:prstGeom prst="rect">
            <a:avLst/>
          </a:prstGeom>
          <a:noFill/>
          <a:ln w="38100">
            <a:solidFill>
              <a:schemeClr val="accent6">
                <a:lumMod val="75000"/>
              </a:schemeClr>
            </a:solidFill>
          </a:ln>
        </p:spPr>
        <p:txBody>
          <a:bodyPr wrap="none" rtlCol="0">
            <a:spAutoFit/>
          </a:bodyPr>
          <a:lstStyle/>
          <a:p>
            <a:r>
              <a:rPr lang="en-US" sz="4000" dirty="0"/>
              <a:t>UCB</a:t>
            </a:r>
          </a:p>
        </p:txBody>
      </p:sp>
      <p:sp>
        <p:nvSpPr>
          <p:cNvPr id="9" name="TextBox 8">
            <a:extLst>
              <a:ext uri="{FF2B5EF4-FFF2-40B4-BE49-F238E27FC236}">
                <a16:creationId xmlns:a16="http://schemas.microsoft.com/office/drawing/2014/main" id="{A38DD896-891B-4F71-96E1-A7C1DB44D0AE}"/>
              </a:ext>
            </a:extLst>
          </p:cNvPr>
          <p:cNvSpPr txBox="1"/>
          <p:nvPr/>
        </p:nvSpPr>
        <p:spPr>
          <a:xfrm>
            <a:off x="5898721" y="1331709"/>
            <a:ext cx="4529510" cy="707886"/>
          </a:xfrm>
          <a:prstGeom prst="rect">
            <a:avLst/>
          </a:prstGeom>
          <a:noFill/>
          <a:ln w="38100">
            <a:solidFill>
              <a:schemeClr val="accent6">
                <a:lumMod val="75000"/>
              </a:schemeClr>
            </a:solidFill>
          </a:ln>
        </p:spPr>
        <p:txBody>
          <a:bodyPr wrap="none" rtlCol="0">
            <a:spAutoFit/>
          </a:bodyPr>
          <a:lstStyle/>
          <a:p>
            <a:r>
              <a:rPr lang="en-US" sz="4000" dirty="0"/>
              <a:t>Thompson Sampling </a:t>
            </a:r>
          </a:p>
        </p:txBody>
      </p:sp>
      <p:pic>
        <p:nvPicPr>
          <p:cNvPr id="5" name="Picture 4">
            <a:extLst>
              <a:ext uri="{FF2B5EF4-FFF2-40B4-BE49-F238E27FC236}">
                <a16:creationId xmlns:a16="http://schemas.microsoft.com/office/drawing/2014/main" id="{36F03081-08C2-4650-ADBA-5D231665FCAB}"/>
              </a:ext>
            </a:extLst>
          </p:cNvPr>
          <p:cNvPicPr>
            <a:picLocks noChangeAspect="1"/>
          </p:cNvPicPr>
          <p:nvPr/>
        </p:nvPicPr>
        <p:blipFill>
          <a:blip r:embed="rId2"/>
          <a:stretch>
            <a:fillRect/>
          </a:stretch>
        </p:blipFill>
        <p:spPr>
          <a:xfrm>
            <a:off x="1458366" y="2319432"/>
            <a:ext cx="3115496" cy="1686973"/>
          </a:xfrm>
          <a:prstGeom prst="rect">
            <a:avLst/>
          </a:prstGeom>
        </p:spPr>
      </p:pic>
      <p:pic>
        <p:nvPicPr>
          <p:cNvPr id="7" name="Picture 6">
            <a:extLst>
              <a:ext uri="{FF2B5EF4-FFF2-40B4-BE49-F238E27FC236}">
                <a16:creationId xmlns:a16="http://schemas.microsoft.com/office/drawing/2014/main" id="{4B8806BF-FFD0-45BD-8053-FA8AC8103AE8}"/>
              </a:ext>
            </a:extLst>
          </p:cNvPr>
          <p:cNvPicPr>
            <a:picLocks noChangeAspect="1"/>
          </p:cNvPicPr>
          <p:nvPr/>
        </p:nvPicPr>
        <p:blipFill>
          <a:blip r:embed="rId3"/>
          <a:stretch>
            <a:fillRect/>
          </a:stretch>
        </p:blipFill>
        <p:spPr>
          <a:xfrm>
            <a:off x="6355395" y="2483325"/>
            <a:ext cx="3737647" cy="1523080"/>
          </a:xfrm>
          <a:prstGeom prst="rect">
            <a:avLst/>
          </a:prstGeom>
        </p:spPr>
      </p:pic>
      <p:sp>
        <p:nvSpPr>
          <p:cNvPr id="8" name="TextBox 7">
            <a:extLst>
              <a:ext uri="{FF2B5EF4-FFF2-40B4-BE49-F238E27FC236}">
                <a16:creationId xmlns:a16="http://schemas.microsoft.com/office/drawing/2014/main" id="{2C54DFA8-526A-4010-A575-9FC115ABE556}"/>
              </a:ext>
            </a:extLst>
          </p:cNvPr>
          <p:cNvSpPr txBox="1"/>
          <p:nvPr/>
        </p:nvSpPr>
        <p:spPr>
          <a:xfrm>
            <a:off x="1480869" y="4006405"/>
            <a:ext cx="3798501"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Deterministic Algorithm</a:t>
            </a:r>
          </a:p>
          <a:p>
            <a:pPr marL="285750" indent="-285750">
              <a:buFont typeface="Arial" panose="020B0604020202020204" pitchFamily="34" charset="0"/>
              <a:buChar char="•"/>
            </a:pPr>
            <a:r>
              <a:rPr lang="en-US" sz="2000" dirty="0"/>
              <a:t>Required update at every round</a:t>
            </a:r>
          </a:p>
        </p:txBody>
      </p:sp>
      <p:sp>
        <p:nvSpPr>
          <p:cNvPr id="10" name="TextBox 9">
            <a:extLst>
              <a:ext uri="{FF2B5EF4-FFF2-40B4-BE49-F238E27FC236}">
                <a16:creationId xmlns:a16="http://schemas.microsoft.com/office/drawing/2014/main" id="{EE269F41-2C1C-4088-8FD5-C55BBA1207BB}"/>
              </a:ext>
            </a:extLst>
          </p:cNvPr>
          <p:cNvSpPr txBox="1"/>
          <p:nvPr/>
        </p:nvSpPr>
        <p:spPr>
          <a:xfrm>
            <a:off x="6096000" y="3942303"/>
            <a:ext cx="444874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Probabilistic Algorithm</a:t>
            </a:r>
          </a:p>
          <a:p>
            <a:pPr marL="285750" indent="-285750">
              <a:buFont typeface="Arial" panose="020B0604020202020204" pitchFamily="34" charset="0"/>
              <a:buChar char="•"/>
            </a:pPr>
            <a:r>
              <a:rPr lang="en-US" sz="2000" dirty="0"/>
              <a:t>Can accommodated delayed feedback</a:t>
            </a:r>
          </a:p>
          <a:p>
            <a:pPr marL="285750" indent="-285750">
              <a:buFont typeface="Arial" panose="020B0604020202020204" pitchFamily="34" charset="0"/>
              <a:buChar char="•"/>
            </a:pPr>
            <a:r>
              <a:rPr lang="en-US" sz="2000" dirty="0"/>
              <a:t>Better empirical experiment</a:t>
            </a:r>
          </a:p>
        </p:txBody>
      </p:sp>
    </p:spTree>
    <p:extLst>
      <p:ext uri="{BB962C8B-B14F-4D97-AF65-F5344CB8AC3E}">
        <p14:creationId xmlns:p14="http://schemas.microsoft.com/office/powerpoint/2010/main" val="197551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838200" y="1583887"/>
            <a:ext cx="10515600" cy="4351338"/>
          </a:xfrm>
        </p:spPr>
        <p:txBody>
          <a:bodyPr>
            <a:normAutofit fontScale="92500" lnSpcReduction="20000"/>
          </a:bodyPr>
          <a:lstStyle/>
          <a:p>
            <a:pPr marL="514350" indent="-514350" algn="just" defTabSz="457200">
              <a:lnSpc>
                <a:spcPct val="120000"/>
              </a:lnSpc>
              <a:buFont typeface="+mj-lt"/>
              <a:buAutoNum type="arabicPeriod"/>
            </a:pPr>
            <a:r>
              <a:rPr lang="en-US" dirty="0"/>
              <a:t>Sutton, R. S., &amp; </a:t>
            </a:r>
            <a:r>
              <a:rPr lang="en-US" dirty="0" err="1"/>
              <a:t>Barto</a:t>
            </a:r>
            <a:r>
              <a:rPr lang="en-US" dirty="0"/>
              <a:t>, A. G. (2018). </a:t>
            </a:r>
            <a:r>
              <a:rPr lang="en-US" i="1" dirty="0"/>
              <a:t>Reinforcement learning: An introduction</a:t>
            </a:r>
            <a:r>
              <a:rPr lang="en-US" dirty="0"/>
              <a:t>. MIT press.</a:t>
            </a:r>
          </a:p>
          <a:p>
            <a:pPr marL="514350" indent="-514350" algn="just" defTabSz="457200">
              <a:lnSpc>
                <a:spcPct val="120000"/>
              </a:lnSpc>
              <a:buFont typeface="+mj-lt"/>
              <a:buAutoNum type="arabicPeriod"/>
            </a:pPr>
            <a:r>
              <a:rPr lang="en-US" dirty="0"/>
              <a:t>Auer, P. (2002). Using confidence bounds for exploitation-exploration trade-offs. </a:t>
            </a:r>
            <a:r>
              <a:rPr lang="en-US" i="1" dirty="0"/>
              <a:t>Journal of Machine Learning Research</a:t>
            </a:r>
            <a:r>
              <a:rPr lang="en-US" dirty="0"/>
              <a:t>, </a:t>
            </a:r>
            <a:r>
              <a:rPr lang="en-US" i="1" dirty="0"/>
              <a:t>3</a:t>
            </a:r>
            <a:r>
              <a:rPr lang="en-US" dirty="0"/>
              <a:t>(Nov), 397-422. </a:t>
            </a:r>
          </a:p>
          <a:p>
            <a:pPr marL="514350" indent="-514350" algn="just" defTabSz="457200">
              <a:lnSpc>
                <a:spcPct val="120000"/>
              </a:lnSpc>
              <a:buFont typeface="+mj-lt"/>
              <a:buAutoNum type="arabicPeriod"/>
            </a:pPr>
            <a:r>
              <a:rPr lang="en-US" dirty="0"/>
              <a:t>Silver, D, Introduction to Reinforcement Learning (Lecture note)</a:t>
            </a:r>
          </a:p>
          <a:p>
            <a:pPr marL="514350" indent="-514350" algn="just" defTabSz="457200">
              <a:lnSpc>
                <a:spcPct val="120000"/>
              </a:lnSpc>
              <a:buFont typeface="+mj-lt"/>
              <a:buAutoNum type="arabicPeriod"/>
            </a:pPr>
            <a:r>
              <a:rPr lang="en-US" dirty="0"/>
              <a:t> </a:t>
            </a:r>
            <a:r>
              <a:rPr lang="en-US" dirty="0" err="1"/>
              <a:t>Restelli</a:t>
            </a:r>
            <a:r>
              <a:rPr lang="en-US" dirty="0"/>
              <a:t>, M, Reinforcement Learning Exploration vs Exploitation (Lecture note)</a:t>
            </a:r>
          </a:p>
          <a:p>
            <a:pPr marL="514350" indent="-514350" algn="just" defTabSz="457200">
              <a:lnSpc>
                <a:spcPct val="120000"/>
              </a:lnSpc>
              <a:buFont typeface="+mj-lt"/>
              <a:buAutoNum type="arabicPeriod"/>
            </a:pPr>
            <a:r>
              <a:rPr lang="en-US" dirty="0"/>
              <a:t> </a:t>
            </a:r>
            <a:r>
              <a:rPr lang="en-US" dirty="0">
                <a:hlinkClick r:id="rId2"/>
              </a:rPr>
              <a:t>https://www.superdatascience.com/pages/machine-learning</a:t>
            </a:r>
            <a:endParaRPr lang="en-US" dirty="0"/>
          </a:p>
          <a:p>
            <a:pPr marL="514350" indent="-514350" algn="just" defTabSz="457200">
              <a:lnSpc>
                <a:spcPct val="120000"/>
              </a:lnSpc>
              <a:buFont typeface="+mj-lt"/>
              <a:buAutoNum type="arabicPeriod"/>
            </a:pPr>
            <a:r>
              <a:rPr lang="en-US" dirty="0">
                <a:hlinkClick r:id="rId3"/>
              </a:rPr>
              <a:t>https://github.com/wumo/Reinforcement-Learning-An-Introduction</a:t>
            </a:r>
            <a:endParaRPr lang="en-US" dirty="0"/>
          </a:p>
          <a:p>
            <a:pPr marL="0" indent="0" algn="just" defTabSz="457200">
              <a:lnSpc>
                <a:spcPct val="120000"/>
              </a:lnSpc>
              <a:buNone/>
            </a:pPr>
            <a:endParaRPr lang="en-US" dirty="0"/>
          </a:p>
          <a:p>
            <a:pPr marL="0" indent="0" algn="just" defTabSz="457200">
              <a:lnSpc>
                <a:spcPct val="120000"/>
              </a:lnSpc>
              <a:buNone/>
            </a:pPr>
            <a:endParaRPr lang="en-US" dirty="0"/>
          </a:p>
          <a:p>
            <a:pPr marL="0" indent="0" algn="just" defTabSz="457200">
              <a:lnSpc>
                <a:spcPct val="120000"/>
              </a:lnSpc>
              <a:buNone/>
            </a:pPr>
            <a:endParaRPr lang="en-US" dirty="0"/>
          </a:p>
        </p:txBody>
      </p:sp>
    </p:spTree>
    <p:extLst>
      <p:ext uri="{BB962C8B-B14F-4D97-AF65-F5344CB8AC3E}">
        <p14:creationId xmlns:p14="http://schemas.microsoft.com/office/powerpoint/2010/main" val="318924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6CECD9-9D75-4596-A217-0E08FC7D73F8}"/>
              </a:ext>
            </a:extLst>
          </p:cNvPr>
          <p:cNvSpPr>
            <a:spLocks noGrp="1"/>
          </p:cNvSpPr>
          <p:nvPr>
            <p:ph type="title"/>
          </p:nvPr>
        </p:nvSpPr>
        <p:spPr>
          <a:xfrm>
            <a:off x="1093260" y="933972"/>
            <a:ext cx="9122584" cy="1325563"/>
          </a:xfrm>
        </p:spPr>
        <p:txBody>
          <a:bodyPr>
            <a:normAutofit/>
          </a:bodyPr>
          <a:lstStyle/>
          <a:p>
            <a:pPr marL="571500" indent="-571500">
              <a:buFont typeface="Wingdings" panose="05000000000000000000" pitchFamily="2" charset="2"/>
              <a:buChar char="q"/>
            </a:pPr>
            <a:r>
              <a:rPr lang="en-US" dirty="0"/>
              <a:t>Outline</a:t>
            </a:r>
          </a:p>
        </p:txBody>
      </p:sp>
      <p:sp>
        <p:nvSpPr>
          <p:cNvPr id="46"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48"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sp>
        <p:nvSpPr>
          <p:cNvPr id="9" name="Content Placeholder 2">
            <a:extLst>
              <a:ext uri="{FF2B5EF4-FFF2-40B4-BE49-F238E27FC236}">
                <a16:creationId xmlns:a16="http://schemas.microsoft.com/office/drawing/2014/main" id="{DAF0B405-EBD1-4CE3-8EE3-DB5D30D6BA66}"/>
              </a:ext>
            </a:extLst>
          </p:cNvPr>
          <p:cNvSpPr>
            <a:spLocks noGrp="1"/>
          </p:cNvSpPr>
          <p:nvPr>
            <p:ph idx="1"/>
          </p:nvPr>
        </p:nvSpPr>
        <p:spPr>
          <a:xfrm>
            <a:off x="1314795" y="2099733"/>
            <a:ext cx="9378605" cy="3423357"/>
          </a:xfrm>
        </p:spPr>
        <p:txBody>
          <a:bodyPr>
            <a:normAutofit/>
          </a:bodyPr>
          <a:lstStyle/>
          <a:p>
            <a:pPr lvl="1"/>
            <a:r>
              <a:rPr lang="en-US" dirty="0"/>
              <a:t>Reinforcement Learning</a:t>
            </a:r>
          </a:p>
          <a:p>
            <a:pPr lvl="1"/>
            <a:r>
              <a:rPr lang="en-US" altLang="en-US" dirty="0"/>
              <a:t>Multi-armed Bandit Problems</a:t>
            </a:r>
          </a:p>
          <a:p>
            <a:pPr lvl="1"/>
            <a:r>
              <a:rPr lang="en-US" altLang="en-US" dirty="0"/>
              <a:t>Upper Confidence Bound (UCB)</a:t>
            </a:r>
          </a:p>
          <a:p>
            <a:pPr lvl="1"/>
            <a:r>
              <a:rPr lang="en-US" altLang="en-US" dirty="0"/>
              <a:t>Thompson Sampling</a:t>
            </a:r>
          </a:p>
          <a:p>
            <a:pPr lvl="1"/>
            <a:r>
              <a:rPr lang="en-US" altLang="en-US" dirty="0"/>
              <a:t>R code Implementation</a:t>
            </a:r>
          </a:p>
          <a:p>
            <a:pPr lvl="1"/>
            <a:r>
              <a:rPr lang="en-US" altLang="en-US" dirty="0"/>
              <a:t>Comparison UCB and Thompson Sampling</a:t>
            </a:r>
          </a:p>
          <a:p>
            <a:pPr marL="457200" lvl="1" indent="0">
              <a:buNone/>
            </a:pPr>
            <a:endParaRPr lang="en-US" altLang="en-US" sz="2000" dirty="0"/>
          </a:p>
          <a:p>
            <a:pPr lvl="1"/>
            <a:endParaRPr lang="en-US" altLang="en-US" sz="2000" dirty="0"/>
          </a:p>
          <a:p>
            <a:pPr lvl="1"/>
            <a:endParaRPr lang="en-US" altLang="en-US" sz="2000" dirty="0"/>
          </a:p>
          <a:p>
            <a:pPr lvl="1"/>
            <a:endParaRPr lang="en-US" altLang="en-US" sz="2000" dirty="0"/>
          </a:p>
          <a:p>
            <a:pPr lvl="1"/>
            <a:endParaRPr lang="en-US" sz="2000" dirty="0"/>
          </a:p>
          <a:p>
            <a:pPr lvl="1"/>
            <a:endParaRPr lang="en-US" sz="1700" dirty="0"/>
          </a:p>
        </p:txBody>
      </p:sp>
    </p:spTree>
    <p:extLst>
      <p:ext uri="{BB962C8B-B14F-4D97-AF65-F5344CB8AC3E}">
        <p14:creationId xmlns:p14="http://schemas.microsoft.com/office/powerpoint/2010/main" val="641924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6CECD9-9D75-4596-A217-0E08FC7D73F8}"/>
              </a:ext>
            </a:extLst>
          </p:cNvPr>
          <p:cNvSpPr>
            <a:spLocks noGrp="1"/>
          </p:cNvSpPr>
          <p:nvPr>
            <p:ph type="title"/>
          </p:nvPr>
        </p:nvSpPr>
        <p:spPr>
          <a:xfrm>
            <a:off x="1093260" y="933972"/>
            <a:ext cx="9122584" cy="1325563"/>
          </a:xfrm>
        </p:spPr>
        <p:txBody>
          <a:bodyPr>
            <a:normAutofit/>
          </a:bodyPr>
          <a:lstStyle/>
          <a:p>
            <a:pPr marL="571500" indent="-571500">
              <a:buFont typeface="Wingdings" panose="05000000000000000000" pitchFamily="2" charset="2"/>
              <a:buChar char="q"/>
            </a:pPr>
            <a:r>
              <a:rPr lang="en-US" dirty="0"/>
              <a:t>What is reinforcement learning?</a:t>
            </a:r>
          </a:p>
        </p:txBody>
      </p:sp>
      <p:sp>
        <p:nvSpPr>
          <p:cNvPr id="46"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48"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graphicFrame>
        <p:nvGraphicFramePr>
          <p:cNvPr id="11" name="Diagram 10">
            <a:extLst>
              <a:ext uri="{FF2B5EF4-FFF2-40B4-BE49-F238E27FC236}">
                <a16:creationId xmlns:a16="http://schemas.microsoft.com/office/drawing/2014/main" id="{6DB4C66B-F9BB-4377-8CC8-843587D0E932}"/>
              </a:ext>
            </a:extLst>
          </p:cNvPr>
          <p:cNvGraphicFramePr/>
          <p:nvPr>
            <p:extLst>
              <p:ext uri="{D42A27DB-BD31-4B8C-83A1-F6EECF244321}">
                <p14:modId xmlns:p14="http://schemas.microsoft.com/office/powerpoint/2010/main" val="2293315333"/>
              </p:ext>
            </p:extLst>
          </p:nvPr>
        </p:nvGraphicFramePr>
        <p:xfrm>
          <a:off x="973852" y="2111794"/>
          <a:ext cx="7320480" cy="3556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FBB0727E-8DC0-4F69-9D71-FE59E761268B}"/>
              </a:ext>
            </a:extLst>
          </p:cNvPr>
          <p:cNvSpPr txBox="1"/>
          <p:nvPr/>
        </p:nvSpPr>
        <p:spPr>
          <a:xfrm>
            <a:off x="1437220" y="5224368"/>
            <a:ext cx="1398471" cy="923330"/>
          </a:xfrm>
          <a:prstGeom prst="rect">
            <a:avLst/>
          </a:prstGeom>
          <a:noFill/>
        </p:spPr>
        <p:txBody>
          <a:bodyPr wrap="square" rtlCol="0">
            <a:spAutoFit/>
          </a:bodyPr>
          <a:lstStyle/>
          <a:p>
            <a:r>
              <a:rPr lang="en-US" dirty="0"/>
              <a:t>Task driven -Regression/Classification</a:t>
            </a:r>
          </a:p>
        </p:txBody>
      </p:sp>
      <p:sp>
        <p:nvSpPr>
          <p:cNvPr id="13" name="TextBox 12">
            <a:extLst>
              <a:ext uri="{FF2B5EF4-FFF2-40B4-BE49-F238E27FC236}">
                <a16:creationId xmlns:a16="http://schemas.microsoft.com/office/drawing/2014/main" id="{71B338C8-AB23-4F0D-94DE-BCC742312714}"/>
              </a:ext>
            </a:extLst>
          </p:cNvPr>
          <p:cNvSpPr txBox="1"/>
          <p:nvPr/>
        </p:nvSpPr>
        <p:spPr>
          <a:xfrm>
            <a:off x="3730260" y="5152957"/>
            <a:ext cx="2322786" cy="1200329"/>
          </a:xfrm>
          <a:prstGeom prst="rect">
            <a:avLst/>
          </a:prstGeom>
          <a:noFill/>
        </p:spPr>
        <p:txBody>
          <a:bodyPr wrap="square" rtlCol="0">
            <a:spAutoFit/>
          </a:bodyPr>
          <a:lstStyle/>
          <a:p>
            <a:r>
              <a:rPr lang="en-US" dirty="0"/>
              <a:t>Data driven – Clustering &amp;</a:t>
            </a:r>
          </a:p>
          <a:p>
            <a:r>
              <a:rPr lang="en-US" dirty="0"/>
              <a:t>Dimensionality reduction algorithms </a:t>
            </a:r>
          </a:p>
        </p:txBody>
      </p:sp>
      <p:sp>
        <p:nvSpPr>
          <p:cNvPr id="14" name="TextBox 13">
            <a:extLst>
              <a:ext uri="{FF2B5EF4-FFF2-40B4-BE49-F238E27FC236}">
                <a16:creationId xmlns:a16="http://schemas.microsoft.com/office/drawing/2014/main" id="{71889D55-679E-474A-B2DB-6570539FA0FD}"/>
              </a:ext>
            </a:extLst>
          </p:cNvPr>
          <p:cNvSpPr txBox="1"/>
          <p:nvPr/>
        </p:nvSpPr>
        <p:spPr>
          <a:xfrm>
            <a:off x="6096000" y="5172348"/>
            <a:ext cx="3153104" cy="923330"/>
          </a:xfrm>
          <a:prstGeom prst="rect">
            <a:avLst/>
          </a:prstGeom>
          <a:noFill/>
        </p:spPr>
        <p:txBody>
          <a:bodyPr wrap="square" rtlCol="0">
            <a:spAutoFit/>
          </a:bodyPr>
          <a:lstStyle/>
          <a:p>
            <a:r>
              <a:rPr lang="en-US" dirty="0"/>
              <a:t>Learns to react an environment- find the best ways to earn the greatest reward. </a:t>
            </a:r>
          </a:p>
        </p:txBody>
      </p:sp>
    </p:spTree>
    <p:extLst>
      <p:ext uri="{BB962C8B-B14F-4D97-AF65-F5344CB8AC3E}">
        <p14:creationId xmlns:p14="http://schemas.microsoft.com/office/powerpoint/2010/main" val="162434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6CECD9-9D75-4596-A217-0E08FC7D73F8}"/>
              </a:ext>
            </a:extLst>
          </p:cNvPr>
          <p:cNvSpPr>
            <a:spLocks noGrp="1"/>
          </p:cNvSpPr>
          <p:nvPr>
            <p:ph type="title"/>
          </p:nvPr>
        </p:nvSpPr>
        <p:spPr>
          <a:xfrm>
            <a:off x="1571811" y="1573586"/>
            <a:ext cx="9122584" cy="1325563"/>
          </a:xfrm>
        </p:spPr>
        <p:txBody>
          <a:bodyPr>
            <a:normAutofit/>
          </a:bodyPr>
          <a:lstStyle/>
          <a:p>
            <a:pPr marL="571500" indent="-571500">
              <a:buFont typeface="Wingdings" panose="05000000000000000000" pitchFamily="2" charset="2"/>
              <a:buChar char="q"/>
            </a:pPr>
            <a:r>
              <a:rPr lang="en-US" dirty="0"/>
              <a:t>What is reinforcement learning?</a:t>
            </a:r>
          </a:p>
        </p:txBody>
      </p:sp>
      <p:sp>
        <p:nvSpPr>
          <p:cNvPr id="9" name="Content Placeholder 2">
            <a:extLst>
              <a:ext uri="{FF2B5EF4-FFF2-40B4-BE49-F238E27FC236}">
                <a16:creationId xmlns:a16="http://schemas.microsoft.com/office/drawing/2014/main" id="{320497CF-9E35-4242-A631-F75D32334DC1}"/>
              </a:ext>
            </a:extLst>
          </p:cNvPr>
          <p:cNvSpPr>
            <a:spLocks noGrp="1"/>
          </p:cNvSpPr>
          <p:nvPr>
            <p:ph idx="1"/>
          </p:nvPr>
        </p:nvSpPr>
        <p:spPr>
          <a:xfrm>
            <a:off x="1314795" y="2568030"/>
            <a:ext cx="6580151" cy="2955060"/>
          </a:xfrm>
        </p:spPr>
        <p:txBody>
          <a:bodyPr>
            <a:normAutofit fontScale="92500"/>
          </a:bodyPr>
          <a:lstStyle/>
          <a:p>
            <a:pPr lvl="1"/>
            <a:r>
              <a:rPr lang="en-US" sz="2000" dirty="0"/>
              <a:t>No explicit training data set. </a:t>
            </a:r>
          </a:p>
          <a:p>
            <a:pPr lvl="1"/>
            <a:r>
              <a:rPr lang="en-US" sz="2000" dirty="0"/>
              <a:t>Nature provides reward for each of the learners actions.</a:t>
            </a:r>
          </a:p>
          <a:p>
            <a:pPr lvl="1"/>
            <a:r>
              <a:rPr lang="en-US" sz="2000" dirty="0"/>
              <a:t>At each time, </a:t>
            </a:r>
          </a:p>
          <a:p>
            <a:pPr lvl="2">
              <a:buFont typeface="Courier New" panose="02070309020205020404" pitchFamily="49" charset="0"/>
              <a:buChar char="o"/>
            </a:pPr>
            <a:r>
              <a:rPr lang="en-US" dirty="0"/>
              <a:t>Learner has a state and choses an action. </a:t>
            </a:r>
          </a:p>
          <a:p>
            <a:pPr lvl="2">
              <a:buFont typeface="Courier New" panose="02070309020205020404" pitchFamily="49" charset="0"/>
              <a:buChar char="o"/>
            </a:pPr>
            <a:r>
              <a:rPr lang="en-US" dirty="0"/>
              <a:t>Nature responds with new state </a:t>
            </a:r>
          </a:p>
          <a:p>
            <a:pPr marL="914400" lvl="2" indent="0">
              <a:buNone/>
            </a:pPr>
            <a:r>
              <a:rPr lang="en-US" dirty="0"/>
              <a:t>    and a reward. </a:t>
            </a:r>
          </a:p>
          <a:p>
            <a:pPr lvl="2">
              <a:buFont typeface="Courier New" panose="02070309020205020404" pitchFamily="49" charset="0"/>
              <a:buChar char="o"/>
            </a:pPr>
            <a:r>
              <a:rPr lang="en-US" dirty="0"/>
              <a:t>Learner learns from reward and </a:t>
            </a:r>
          </a:p>
          <a:p>
            <a:pPr marL="914400" lvl="2" indent="0">
              <a:buNone/>
            </a:pPr>
            <a:r>
              <a:rPr lang="en-US" dirty="0"/>
              <a:t>    makes better decisions.</a:t>
            </a:r>
          </a:p>
          <a:p>
            <a:pPr lvl="1"/>
            <a:r>
              <a:rPr lang="en-US" sz="2000" dirty="0"/>
              <a:t>Every game is a sequence of states, actions, and rewards</a:t>
            </a:r>
          </a:p>
          <a:p>
            <a:pPr marL="914400" lvl="2" indent="0">
              <a:buNone/>
            </a:pPr>
            <a:endParaRPr lang="en-US" sz="1700" dirty="0"/>
          </a:p>
        </p:txBody>
      </p:sp>
      <p:sp>
        <p:nvSpPr>
          <p:cNvPr id="46"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48"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10" name="Picture 9">
            <a:extLst>
              <a:ext uri="{FF2B5EF4-FFF2-40B4-BE49-F238E27FC236}">
                <a16:creationId xmlns:a16="http://schemas.microsoft.com/office/drawing/2014/main" id="{C9739121-632E-4F0B-979F-B72350E652B5}"/>
              </a:ext>
            </a:extLst>
          </p:cNvPr>
          <p:cNvPicPr>
            <a:picLocks noChangeAspect="1"/>
          </p:cNvPicPr>
          <p:nvPr/>
        </p:nvPicPr>
        <p:blipFill rotWithShape="1">
          <a:blip r:embed="rId2"/>
          <a:srcRect l="1984" r="7571" b="3"/>
          <a:stretch/>
        </p:blipFill>
        <p:spPr>
          <a:xfrm>
            <a:off x="7637930" y="3417437"/>
            <a:ext cx="3056466" cy="2095143"/>
          </a:xfrm>
          <a:prstGeom prst="rect">
            <a:avLst/>
          </a:prstGeom>
        </p:spPr>
      </p:pic>
    </p:spTree>
    <p:extLst>
      <p:ext uri="{BB962C8B-B14F-4D97-AF65-F5344CB8AC3E}">
        <p14:creationId xmlns:p14="http://schemas.microsoft.com/office/powerpoint/2010/main" val="200110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6CECD9-9D75-4596-A217-0E08FC7D73F8}"/>
              </a:ext>
            </a:extLst>
          </p:cNvPr>
          <p:cNvSpPr>
            <a:spLocks noGrp="1"/>
          </p:cNvSpPr>
          <p:nvPr>
            <p:ph type="title"/>
          </p:nvPr>
        </p:nvSpPr>
        <p:spPr>
          <a:xfrm>
            <a:off x="1514292" y="513612"/>
            <a:ext cx="9894133" cy="1031216"/>
          </a:xfrm>
        </p:spPr>
        <p:txBody>
          <a:bodyPr anchor="b">
            <a:normAutofit/>
          </a:bodyPr>
          <a:lstStyle/>
          <a:p>
            <a:pPr marL="571500" indent="-571500">
              <a:buFont typeface="Wingdings" panose="05000000000000000000" pitchFamily="2" charset="2"/>
              <a:buChar char="q"/>
            </a:pPr>
            <a:r>
              <a:rPr lang="en-US" dirty="0"/>
              <a:t>What is reinforcement learning?</a:t>
            </a:r>
          </a:p>
        </p:txBody>
      </p:sp>
      <p:pic>
        <p:nvPicPr>
          <p:cNvPr id="5" name="Picture 4">
            <a:extLst>
              <a:ext uri="{FF2B5EF4-FFF2-40B4-BE49-F238E27FC236}">
                <a16:creationId xmlns:a16="http://schemas.microsoft.com/office/drawing/2014/main" id="{C7EF9BD5-8F92-4ED2-A485-5027C9EBB69A}"/>
              </a:ext>
            </a:extLst>
          </p:cNvPr>
          <p:cNvPicPr>
            <a:picLocks noChangeAspect="1"/>
          </p:cNvPicPr>
          <p:nvPr/>
        </p:nvPicPr>
        <p:blipFill>
          <a:blip r:embed="rId2"/>
          <a:stretch>
            <a:fillRect/>
          </a:stretch>
        </p:blipFill>
        <p:spPr>
          <a:xfrm>
            <a:off x="1514293" y="2933938"/>
            <a:ext cx="5069382" cy="2065773"/>
          </a:xfrm>
          <a:prstGeom prst="rect">
            <a:avLst/>
          </a:prstGeom>
        </p:spPr>
      </p:pic>
      <p:sp>
        <p:nvSpPr>
          <p:cNvPr id="46" name="Freeform: Shape 45">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48" name="Freeform: Shape 47">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1" name="Content Placeholder 2">
                <a:extLst>
                  <a:ext uri="{FF2B5EF4-FFF2-40B4-BE49-F238E27FC236}">
                    <a16:creationId xmlns:a16="http://schemas.microsoft.com/office/drawing/2014/main" id="{EB0AB9B5-CB04-4006-AF89-1EB2A3D79771}"/>
                  </a:ext>
                </a:extLst>
              </p:cNvPr>
              <p:cNvSpPr>
                <a:spLocks noGrp="1"/>
              </p:cNvSpPr>
              <p:nvPr>
                <p:ph idx="1"/>
              </p:nvPr>
            </p:nvSpPr>
            <p:spPr>
              <a:xfrm>
                <a:off x="7220607" y="1629104"/>
                <a:ext cx="4645571" cy="4421582"/>
              </a:xfrm>
            </p:spPr>
            <p:txBody>
              <a:bodyPr anchor="ctr">
                <a:normAutofit/>
              </a:bodyPr>
              <a:lstStyle/>
              <a:p>
                <a:pPr lvl="1"/>
                <a:r>
                  <a:rPr lang="en-US" sz="2000" dirty="0"/>
                  <a:t>Convention: start at state (</a:t>
                </a:r>
                <a14:m>
                  <m:oMath xmlns:m="http://schemas.openxmlformats.org/officeDocument/2006/math">
                    <m:sSub>
                      <m:sSubPr>
                        <m:ctrlPr>
                          <a:rPr lang="en-US" sz="2000" i="1">
                            <a:latin typeface="Cambria Math" panose="02040503050406030204" pitchFamily="18" charset="0"/>
                          </a:rPr>
                        </m:ctrlPr>
                      </m:sSubPr>
                      <m:e>
                        <m:r>
                          <a:rPr lang="en-US" sz="2000" b="0" i="1">
                            <a:latin typeface="Cambria Math" panose="02040503050406030204" pitchFamily="18" charset="0"/>
                          </a:rPr>
                          <m:t>𝑆</m:t>
                        </m:r>
                      </m:e>
                      <m:sub>
                        <m:r>
                          <a:rPr lang="en-US" sz="2000" b="0" i="1">
                            <a:latin typeface="Cambria Math" panose="02040503050406030204" pitchFamily="18" charset="0"/>
                          </a:rPr>
                          <m:t>𝑡</m:t>
                        </m:r>
                      </m:sub>
                    </m:sSub>
                  </m:oMath>
                </a14:m>
                <a:r>
                  <a:rPr lang="en-US" sz="2000" dirty="0"/>
                  <a:t>), take action(</a:t>
                </a:r>
                <a14:m>
                  <m:oMath xmlns:m="http://schemas.openxmlformats.org/officeDocument/2006/math">
                    <m:sSub>
                      <m:sSubPr>
                        <m:ctrlPr>
                          <a:rPr lang="en-US" sz="2000" i="1">
                            <a:latin typeface="Cambria Math" panose="02040503050406030204" pitchFamily="18" charset="0"/>
                          </a:rPr>
                        </m:ctrlPr>
                      </m:sSubPr>
                      <m:e>
                        <m:r>
                          <a:rPr lang="en-US" sz="2000" b="0" i="1">
                            <a:latin typeface="Cambria Math" panose="02040503050406030204" pitchFamily="18" charset="0"/>
                          </a:rPr>
                          <m:t>𝐴</m:t>
                        </m:r>
                      </m:e>
                      <m:sub>
                        <m:r>
                          <a:rPr lang="en-US" sz="2000" i="1">
                            <a:latin typeface="Cambria Math" panose="02040503050406030204" pitchFamily="18" charset="0"/>
                          </a:rPr>
                          <m:t>𝑡</m:t>
                        </m:r>
                      </m:sub>
                    </m:sSub>
                  </m:oMath>
                </a14:m>
                <a:r>
                  <a:rPr lang="en-US" sz="2000" dirty="0"/>
                  <a:t>) , and received a reward of (</a:t>
                </a:r>
                <a14:m>
                  <m:oMath xmlns:m="http://schemas.openxmlformats.org/officeDocument/2006/math">
                    <m:sSub>
                      <m:sSubPr>
                        <m:ctrlPr>
                          <a:rPr lang="en-US" sz="2000" i="1">
                            <a:latin typeface="Cambria Math" panose="02040503050406030204" pitchFamily="18" charset="0"/>
                          </a:rPr>
                        </m:ctrlPr>
                      </m:sSubPr>
                      <m:e>
                        <m:r>
                          <a:rPr lang="en-US" sz="2000" b="0" i="1">
                            <a:latin typeface="Cambria Math" panose="02040503050406030204" pitchFamily="18" charset="0"/>
                          </a:rPr>
                          <m:t>𝑅</m:t>
                        </m:r>
                      </m:e>
                      <m:sub>
                        <m:r>
                          <a:rPr lang="en-US" sz="2000" i="1">
                            <a:latin typeface="Cambria Math" panose="02040503050406030204" pitchFamily="18" charset="0"/>
                          </a:rPr>
                          <m:t>𝑡</m:t>
                        </m:r>
                        <m:r>
                          <a:rPr lang="en-US" sz="2000" b="0" i="1">
                            <a:latin typeface="Cambria Math" panose="02040503050406030204" pitchFamily="18" charset="0"/>
                          </a:rPr>
                          <m:t>+1</m:t>
                        </m:r>
                      </m:sub>
                    </m:sSub>
                  </m:oMath>
                </a14:m>
                <a:r>
                  <a:rPr lang="en-US" sz="2000" dirty="0"/>
                  <a:t>)</a:t>
                </a:r>
              </a:p>
              <a:p>
                <a:pPr lvl="1"/>
                <a:r>
                  <a:rPr lang="en-US" sz="2000" dirty="0"/>
                  <a:t>Rewards always results from (</a:t>
                </a:r>
                <a:r>
                  <a:rPr lang="en-US" sz="2000" dirty="0" err="1"/>
                  <a:t>s,a</a:t>
                </a:r>
                <a:r>
                  <a:rPr lang="en-US" sz="2000" dirty="0"/>
                  <a:t>) you took at previous one.</a:t>
                </a:r>
              </a:p>
              <a:p>
                <a:pPr lvl="1"/>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𝑡</m:t>
                        </m:r>
                      </m:sub>
                    </m:sSub>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𝑡</m:t>
                        </m:r>
                      </m:sub>
                    </m:sSub>
                  </m:oMath>
                </a14:m>
                <a:r>
                  <a:rPr lang="en-US" sz="2000" dirty="0"/>
                  <a:t> also bring you a new state, </a:t>
                </a:r>
                <a14:m>
                  <m:oMath xmlns:m="http://schemas.openxmlformats.org/officeDocument/2006/math">
                    <m:sSub>
                      <m:sSubPr>
                        <m:ctrlPr>
                          <a:rPr lang="en-US" sz="2000" i="1">
                            <a:latin typeface="Cambria Math" panose="02040503050406030204" pitchFamily="18" charset="0"/>
                          </a:rPr>
                        </m:ctrlPr>
                      </m:sSubPr>
                      <m:e>
                        <m:r>
                          <a:rPr lang="en-US" sz="2000" b="0" i="1">
                            <a:latin typeface="Cambria Math" panose="02040503050406030204" pitchFamily="18" charset="0"/>
                          </a:rPr>
                          <m:t>𝑆</m:t>
                        </m:r>
                      </m:e>
                      <m:sub>
                        <m:r>
                          <a:rPr lang="en-US" sz="2000" i="1">
                            <a:latin typeface="Cambria Math" panose="02040503050406030204" pitchFamily="18" charset="0"/>
                          </a:rPr>
                          <m:t>𝑡</m:t>
                        </m:r>
                        <m:r>
                          <a:rPr lang="en-US" sz="2000" b="0" i="1">
                            <a:latin typeface="Cambria Math" panose="02040503050406030204" pitchFamily="18" charset="0"/>
                          </a:rPr>
                          <m:t>+1</m:t>
                        </m:r>
                      </m:sub>
                    </m:sSub>
                  </m:oMath>
                </a14:m>
                <a:endParaRPr lang="en-US" sz="2000" dirty="0"/>
              </a:p>
              <a:p>
                <a:pPr lvl="1"/>
                <a:r>
                  <a:rPr lang="en-US" sz="2000" dirty="0"/>
                  <a:t>This makes the triple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𝑡</m:t>
                        </m:r>
                      </m:sub>
                    </m:sSub>
                    <m:r>
                      <a:rPr lang="en-US" sz="2000" i="1">
                        <a:latin typeface="Cambria Math" panose="02040503050406030204" pitchFamily="18" charset="0"/>
                      </a:rPr>
                      <m:t> </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𝑡</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𝑡</m:t>
                        </m:r>
                        <m:r>
                          <a:rPr lang="en-US" sz="2000" i="1">
                            <a:latin typeface="Cambria Math" panose="02040503050406030204" pitchFamily="18" charset="0"/>
                          </a:rPr>
                          <m:t>+1</m:t>
                        </m:r>
                      </m:sub>
                    </m:sSub>
                  </m:oMath>
                </a14:m>
                <a:r>
                  <a:rPr lang="en-US" sz="2000" dirty="0"/>
                  <a:t>)</a:t>
                </a:r>
              </a:p>
              <a:p>
                <a:pPr lvl="1"/>
                <a:endParaRPr lang="en-US" sz="2000" dirty="0"/>
              </a:p>
              <a:p>
                <a:pPr lvl="1"/>
                <a:endParaRPr lang="en-US" sz="2000" dirty="0"/>
              </a:p>
              <a:p>
                <a:pPr marL="457200" lvl="1" indent="0">
                  <a:buNone/>
                </a:pPr>
                <a:endParaRPr lang="en-US" sz="2000" dirty="0"/>
              </a:p>
              <a:p>
                <a:pPr marL="457200" lvl="1" indent="0">
                  <a:buNone/>
                </a:pPr>
                <a:endParaRPr lang="en-US" sz="2000" b="1" dirty="0"/>
              </a:p>
            </p:txBody>
          </p:sp>
        </mc:Choice>
        <mc:Fallback xmlns="">
          <p:sp>
            <p:nvSpPr>
              <p:cNvPr id="31" name="Content Placeholder 2">
                <a:extLst>
                  <a:ext uri="{FF2B5EF4-FFF2-40B4-BE49-F238E27FC236}">
                    <a16:creationId xmlns:a16="http://schemas.microsoft.com/office/drawing/2014/main" id="{EB0AB9B5-CB04-4006-AF89-1EB2A3D79771}"/>
                  </a:ext>
                </a:extLst>
              </p:cNvPr>
              <p:cNvSpPr>
                <a:spLocks noGrp="1" noRot="1" noChangeAspect="1" noMove="1" noResize="1" noEditPoints="1" noAdjustHandles="1" noChangeArrowheads="1" noChangeShapeType="1" noTextEdit="1"/>
              </p:cNvSpPr>
              <p:nvPr>
                <p:ph idx="1"/>
              </p:nvPr>
            </p:nvSpPr>
            <p:spPr>
              <a:xfrm>
                <a:off x="7220607" y="1629104"/>
                <a:ext cx="4645571" cy="4421582"/>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4545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6CECD9-9D75-4596-A217-0E08FC7D73F8}"/>
              </a:ext>
            </a:extLst>
          </p:cNvPr>
          <p:cNvSpPr>
            <a:spLocks noGrp="1"/>
          </p:cNvSpPr>
          <p:nvPr>
            <p:ph type="title"/>
          </p:nvPr>
        </p:nvSpPr>
        <p:spPr>
          <a:xfrm>
            <a:off x="1119866" y="894011"/>
            <a:ext cx="9122584" cy="1325563"/>
          </a:xfrm>
        </p:spPr>
        <p:txBody>
          <a:bodyPr>
            <a:normAutofit/>
          </a:bodyPr>
          <a:lstStyle/>
          <a:p>
            <a:pPr marL="571500" indent="-571500">
              <a:buFont typeface="Wingdings" panose="05000000000000000000" pitchFamily="2" charset="2"/>
              <a:buChar char="q"/>
            </a:pPr>
            <a:r>
              <a:rPr lang="en-US" dirty="0"/>
              <a:t>What is reinforcement learning?</a:t>
            </a:r>
          </a:p>
        </p:txBody>
      </p:sp>
      <mc:AlternateContent xmlns:mc="http://schemas.openxmlformats.org/markup-compatibility/2006">
        <mc:Choice xmlns:a14="http://schemas.microsoft.com/office/drawing/2010/main" Requires="a14">
          <p:sp>
            <p:nvSpPr>
              <p:cNvPr id="31" name="Content Placeholder 2">
                <a:extLst>
                  <a:ext uri="{FF2B5EF4-FFF2-40B4-BE49-F238E27FC236}">
                    <a16:creationId xmlns:a16="http://schemas.microsoft.com/office/drawing/2014/main" id="{EB0AB9B5-CB04-4006-AF89-1EB2A3D79771}"/>
                  </a:ext>
                </a:extLst>
              </p:cNvPr>
              <p:cNvSpPr>
                <a:spLocks noGrp="1"/>
              </p:cNvSpPr>
              <p:nvPr>
                <p:ph idx="1"/>
              </p:nvPr>
            </p:nvSpPr>
            <p:spPr>
              <a:xfrm>
                <a:off x="962210" y="1893360"/>
                <a:ext cx="9621707" cy="3708654"/>
              </a:xfrm>
            </p:spPr>
            <p:txBody>
              <a:bodyPr>
                <a:normAutofit/>
              </a:bodyPr>
              <a:lstStyle/>
              <a:p>
                <a:pPr lvl="1"/>
                <a:r>
                  <a:rPr lang="en-US" sz="2000" dirty="0"/>
                  <a:t>We can never be sure, if we will get the same rewards the next time we perform the same actions. The more into the future we go, the more it may diverge</a:t>
                </a:r>
              </a:p>
              <a:p>
                <a:pPr lvl="1"/>
                <a:r>
                  <a:rPr lang="en-US" sz="2000" dirty="0"/>
                  <a:t>Main goal is to maximizing the reward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𝑡</m:t>
                        </m:r>
                      </m:sub>
                    </m:sSub>
                  </m:oMath>
                </a14:m>
                <a:endParaRPr lang="en-US" sz="2000" dirty="0"/>
              </a:p>
              <a:p>
                <a:pPr lvl="1"/>
                <a:endParaRPr lang="en-US" sz="2000" dirty="0"/>
              </a:p>
              <a:p>
                <a:pPr marL="457200" lvl="1" indent="0">
                  <a:buNone/>
                </a:pPr>
                <a:endParaRPr lang="en-US" sz="2000" dirty="0"/>
              </a:p>
              <a:p>
                <a:pPr lvl="1"/>
                <a:r>
                  <a:rPr lang="en-US" sz="2000" dirty="0"/>
                  <a:t>   </a:t>
                </a:r>
                <a:r>
                  <a:rPr lang="en-US" sz="2000" dirty="0" err="1"/>
                  <a:t>iis</a:t>
                </a:r>
                <a:r>
                  <a:rPr lang="en-US" sz="2000" dirty="0"/>
                  <a:t> the discount factor between 0 and 1. </a:t>
                </a:r>
              </a:p>
              <a:p>
                <a:pPr lvl="1"/>
                <a:r>
                  <a:rPr lang="en-US" sz="2000" dirty="0"/>
                  <a:t>The more into the future the reward is, the less we take it into consideration. </a:t>
                </a:r>
              </a:p>
              <a:p>
                <a:pPr lvl="1"/>
                <a:r>
                  <a:rPr lang="en-US" sz="2000" dirty="0"/>
                  <a:t>Simply:</a:t>
                </a:r>
                <a:endParaRPr lang="en-US" sz="2200" b="1" dirty="0">
                  <a:solidFill>
                    <a:schemeClr val="accent6">
                      <a:lumMod val="50000"/>
                    </a:schemeClr>
                  </a:solidFill>
                </a:endParaRPr>
              </a:p>
            </p:txBody>
          </p:sp>
        </mc:Choice>
        <mc:Fallback>
          <p:sp>
            <p:nvSpPr>
              <p:cNvPr id="31" name="Content Placeholder 2">
                <a:extLst>
                  <a:ext uri="{FF2B5EF4-FFF2-40B4-BE49-F238E27FC236}">
                    <a16:creationId xmlns:a16="http://schemas.microsoft.com/office/drawing/2014/main" id="{EB0AB9B5-CB04-4006-AF89-1EB2A3D79771}"/>
                  </a:ext>
                </a:extLst>
              </p:cNvPr>
              <p:cNvSpPr>
                <a:spLocks noGrp="1" noRot="1" noChangeAspect="1" noMove="1" noResize="1" noEditPoints="1" noAdjustHandles="1" noChangeArrowheads="1" noChangeShapeType="1" noTextEdit="1"/>
              </p:cNvSpPr>
              <p:nvPr>
                <p:ph idx="1"/>
              </p:nvPr>
            </p:nvSpPr>
            <p:spPr>
              <a:xfrm>
                <a:off x="962210" y="1893360"/>
                <a:ext cx="9621707" cy="3708654"/>
              </a:xfrm>
              <a:blipFill>
                <a:blip r:embed="rId2"/>
                <a:stretch>
                  <a:fillRect t="-1809"/>
                </a:stretch>
              </a:blipFill>
            </p:spPr>
            <p:txBody>
              <a:bodyPr/>
              <a:lstStyle/>
              <a:p>
                <a:r>
                  <a:rPr lang="en-US">
                    <a:noFill/>
                  </a:rPr>
                  <a:t> </a:t>
                </a:r>
              </a:p>
            </p:txBody>
          </p:sp>
        </mc:Fallback>
      </mc:AlternateContent>
      <p:sp>
        <p:nvSpPr>
          <p:cNvPr id="40"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4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2" name="Picture 1">
            <a:extLst>
              <a:ext uri="{FF2B5EF4-FFF2-40B4-BE49-F238E27FC236}">
                <a16:creationId xmlns:a16="http://schemas.microsoft.com/office/drawing/2014/main" id="{ADC4B054-C9B4-4FAE-99B6-9F7D884C2FF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549435" y="2965983"/>
            <a:ext cx="4614041" cy="431487"/>
          </a:xfrm>
          <a:prstGeom prst="rect">
            <a:avLst/>
          </a:prstGeom>
        </p:spPr>
      </p:pic>
      <p:pic>
        <p:nvPicPr>
          <p:cNvPr id="3" name="Picture 2">
            <a:extLst>
              <a:ext uri="{FF2B5EF4-FFF2-40B4-BE49-F238E27FC236}">
                <a16:creationId xmlns:a16="http://schemas.microsoft.com/office/drawing/2014/main" id="{36B48CB6-0D4F-4CFB-B25E-F10C75C09FB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745374" y="3575037"/>
            <a:ext cx="209550" cy="223838"/>
          </a:xfrm>
          <a:prstGeom prst="rect">
            <a:avLst/>
          </a:prstGeom>
        </p:spPr>
      </p:pic>
      <p:pic>
        <p:nvPicPr>
          <p:cNvPr id="4" name="Picture 3">
            <a:extLst>
              <a:ext uri="{FF2B5EF4-FFF2-40B4-BE49-F238E27FC236}">
                <a16:creationId xmlns:a16="http://schemas.microsoft.com/office/drawing/2014/main" id="{EC273D15-C3F2-4C0B-97F0-1270FC7D8FA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3722453" y="4577891"/>
            <a:ext cx="4045994" cy="919019"/>
          </a:xfrm>
          <a:prstGeom prst="rect">
            <a:avLst/>
          </a:prstGeom>
        </p:spPr>
      </p:pic>
      <p:pic>
        <p:nvPicPr>
          <p:cNvPr id="9" name="Picture 8" descr="Reinforcement learning with Python and Keras - Reinforcement learning environment">
            <a:extLst>
              <a:ext uri="{FF2B5EF4-FFF2-40B4-BE49-F238E27FC236}">
                <a16:creationId xmlns:a16="http://schemas.microsoft.com/office/drawing/2014/main" id="{716837A4-AE09-4787-93E5-9F2F6BA4B689}"/>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965324" y="4456386"/>
            <a:ext cx="1945411" cy="1112957"/>
          </a:xfrm>
          <a:prstGeom prst="rect">
            <a:avLst/>
          </a:prstGeom>
          <a:noFill/>
          <a:ln w="19050">
            <a:solidFill>
              <a:schemeClr val="accent6">
                <a:lumMod val="50000"/>
              </a:schemeClr>
            </a:solidFill>
          </a:ln>
        </p:spPr>
      </p:pic>
    </p:spTree>
    <p:extLst>
      <p:ext uri="{BB962C8B-B14F-4D97-AF65-F5344CB8AC3E}">
        <p14:creationId xmlns:p14="http://schemas.microsoft.com/office/powerpoint/2010/main" val="421643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6CECD9-9D75-4596-A217-0E08FC7D73F8}"/>
              </a:ext>
            </a:extLst>
          </p:cNvPr>
          <p:cNvSpPr>
            <a:spLocks noGrp="1"/>
          </p:cNvSpPr>
          <p:nvPr>
            <p:ph type="title"/>
          </p:nvPr>
        </p:nvSpPr>
        <p:spPr>
          <a:xfrm>
            <a:off x="1224969" y="904818"/>
            <a:ext cx="9122584" cy="1325563"/>
          </a:xfrm>
        </p:spPr>
        <p:txBody>
          <a:bodyPr>
            <a:normAutofit/>
          </a:bodyPr>
          <a:lstStyle/>
          <a:p>
            <a:pPr marL="571500" indent="-571500">
              <a:buFont typeface="Wingdings" panose="05000000000000000000" pitchFamily="2" charset="2"/>
              <a:buChar char="q"/>
            </a:pPr>
            <a:r>
              <a:rPr lang="en-US" altLang="en-US" dirty="0"/>
              <a:t>Multi-armed Bandit Problems</a:t>
            </a:r>
            <a:endParaRPr lang="en-US" dirty="0"/>
          </a:p>
        </p:txBody>
      </p:sp>
      <p:sp>
        <p:nvSpPr>
          <p:cNvPr id="31" name="Content Placeholder 2">
            <a:extLst>
              <a:ext uri="{FF2B5EF4-FFF2-40B4-BE49-F238E27FC236}">
                <a16:creationId xmlns:a16="http://schemas.microsoft.com/office/drawing/2014/main" id="{EB0AB9B5-CB04-4006-AF89-1EB2A3D79771}"/>
              </a:ext>
            </a:extLst>
          </p:cNvPr>
          <p:cNvSpPr>
            <a:spLocks noGrp="1"/>
          </p:cNvSpPr>
          <p:nvPr>
            <p:ph idx="1"/>
          </p:nvPr>
        </p:nvSpPr>
        <p:spPr>
          <a:xfrm>
            <a:off x="824549" y="1937480"/>
            <a:ext cx="10142482" cy="2562020"/>
          </a:xfrm>
        </p:spPr>
        <p:txBody>
          <a:bodyPr>
            <a:normAutofit lnSpcReduction="10000"/>
          </a:bodyPr>
          <a:lstStyle/>
          <a:p>
            <a:pPr lvl="1"/>
            <a:r>
              <a:rPr lang="en-US" dirty="0"/>
              <a:t>We have multiple slot machine</a:t>
            </a:r>
          </a:p>
          <a:p>
            <a:pPr lvl="1"/>
            <a:r>
              <a:rPr lang="en-US" dirty="0"/>
              <a:t>How do you figure out which ones of them to play in order to maximize your returns</a:t>
            </a:r>
          </a:p>
          <a:p>
            <a:pPr lvl="1"/>
            <a:r>
              <a:rPr lang="en-US" dirty="0"/>
              <a:t>Each machine has a distribution behind it (</a:t>
            </a:r>
            <a:r>
              <a:rPr lang="en-US" altLang="en-US" dirty="0"/>
              <a:t>unknown reward probabilities)</a:t>
            </a:r>
          </a:p>
          <a:p>
            <a:pPr lvl="1"/>
            <a:r>
              <a:rPr lang="en-US" dirty="0"/>
              <a:t> The goal is to figure out which of these distributions is the best one</a:t>
            </a:r>
          </a:p>
          <a:p>
            <a:pPr lvl="1"/>
            <a:r>
              <a:rPr lang="en-US" dirty="0"/>
              <a:t>Fine a trade off between exploration (collect data) and exploitation (playing “best-so-far” machine )</a:t>
            </a:r>
          </a:p>
        </p:txBody>
      </p:sp>
      <p:sp>
        <p:nvSpPr>
          <p:cNvPr id="5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5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5" name="Picture 4">
            <a:extLst>
              <a:ext uri="{FF2B5EF4-FFF2-40B4-BE49-F238E27FC236}">
                <a16:creationId xmlns:a16="http://schemas.microsoft.com/office/drawing/2014/main" id="{8105C37E-61CA-42DC-A9A9-D13BD4F89F60}"/>
              </a:ext>
            </a:extLst>
          </p:cNvPr>
          <p:cNvPicPr>
            <a:picLocks noChangeAspect="1"/>
          </p:cNvPicPr>
          <p:nvPr/>
        </p:nvPicPr>
        <p:blipFill>
          <a:blip r:embed="rId2"/>
          <a:stretch>
            <a:fillRect/>
          </a:stretch>
        </p:blipFill>
        <p:spPr>
          <a:xfrm>
            <a:off x="1353264" y="4512164"/>
            <a:ext cx="5389241" cy="1684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8BE522A2-D359-4385-A4FC-198EA001CC46}"/>
              </a:ext>
            </a:extLst>
          </p:cNvPr>
          <p:cNvPicPr>
            <a:picLocks noChangeAspect="1"/>
          </p:cNvPicPr>
          <p:nvPr/>
        </p:nvPicPr>
        <p:blipFill>
          <a:blip r:embed="rId3"/>
          <a:stretch>
            <a:fillRect/>
          </a:stretch>
        </p:blipFill>
        <p:spPr>
          <a:xfrm>
            <a:off x="1353264" y="4537493"/>
            <a:ext cx="6043822" cy="1882502"/>
          </a:xfrm>
          <a:prstGeom prst="rect">
            <a:avLst/>
          </a:prstGeom>
        </p:spPr>
      </p:pic>
    </p:spTree>
    <p:extLst>
      <p:ext uri="{BB962C8B-B14F-4D97-AF65-F5344CB8AC3E}">
        <p14:creationId xmlns:p14="http://schemas.microsoft.com/office/powerpoint/2010/main" val="289011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6CECD9-9D75-4596-A217-0E08FC7D73F8}"/>
              </a:ext>
            </a:extLst>
          </p:cNvPr>
          <p:cNvSpPr>
            <a:spLocks noGrp="1"/>
          </p:cNvSpPr>
          <p:nvPr>
            <p:ph type="title"/>
          </p:nvPr>
        </p:nvSpPr>
        <p:spPr>
          <a:xfrm>
            <a:off x="1224969" y="904818"/>
            <a:ext cx="9122584" cy="1325563"/>
          </a:xfrm>
        </p:spPr>
        <p:txBody>
          <a:bodyPr>
            <a:normAutofit/>
          </a:bodyPr>
          <a:lstStyle/>
          <a:p>
            <a:pPr marL="571500" indent="-571500">
              <a:buFont typeface="Wingdings" panose="05000000000000000000" pitchFamily="2" charset="2"/>
              <a:buChar char="q"/>
            </a:pPr>
            <a:r>
              <a:rPr lang="en-US" altLang="en-US" dirty="0"/>
              <a:t>Multi-armed Bandit Problems</a:t>
            </a:r>
            <a:endParaRPr lang="en-US" dirty="0"/>
          </a:p>
        </p:txBody>
      </p:sp>
      <mc:AlternateContent xmlns:mc="http://schemas.openxmlformats.org/markup-compatibility/2006">
        <mc:Choice xmlns:a14="http://schemas.microsoft.com/office/drawing/2010/main" Requires="a14">
          <p:sp>
            <p:nvSpPr>
              <p:cNvPr id="31" name="Content Placeholder 2">
                <a:extLst>
                  <a:ext uri="{FF2B5EF4-FFF2-40B4-BE49-F238E27FC236}">
                    <a16:creationId xmlns:a16="http://schemas.microsoft.com/office/drawing/2014/main" id="{EB0AB9B5-CB04-4006-AF89-1EB2A3D79771}"/>
                  </a:ext>
                </a:extLst>
              </p:cNvPr>
              <p:cNvSpPr>
                <a:spLocks noGrp="1"/>
              </p:cNvSpPr>
              <p:nvPr>
                <p:ph idx="1"/>
              </p:nvPr>
            </p:nvSpPr>
            <p:spPr>
              <a:xfrm>
                <a:off x="824549" y="2174664"/>
                <a:ext cx="10142482" cy="3759127"/>
              </a:xfrm>
            </p:spPr>
            <p:txBody>
              <a:bodyPr>
                <a:normAutofit/>
              </a:bodyPr>
              <a:lstStyle/>
              <a:p>
                <a:pPr lvl="1">
                  <a:lnSpc>
                    <a:spcPct val="100000"/>
                  </a:lnSpc>
                </a:pPr>
                <a:r>
                  <a:rPr lang="en-US" dirty="0"/>
                  <a:t>We have d arms. For example, arms are ads that we display to users each time they connect to a web page.</a:t>
                </a:r>
              </a:p>
              <a:p>
                <a:pPr lvl="1">
                  <a:lnSpc>
                    <a:spcPct val="100000"/>
                  </a:lnSpc>
                </a:pPr>
                <a:r>
                  <a:rPr lang="en-US" dirty="0"/>
                  <a:t>Each time a user connect to this web page, the make a round.</a:t>
                </a:r>
              </a:p>
              <a:p>
                <a:pPr lvl="1">
                  <a:lnSpc>
                    <a:spcPct val="100000"/>
                  </a:lnSpc>
                </a:pPr>
                <a:r>
                  <a:rPr lang="en-US" dirty="0"/>
                  <a:t>At each round n, we choose one ad to display to user.</a:t>
                </a:r>
              </a:p>
              <a:p>
                <a:pPr lvl="1">
                  <a:lnSpc>
                    <a:spcPct val="100000"/>
                  </a:lnSpc>
                </a:pPr>
                <a:r>
                  <a:rPr lang="en-US" dirty="0"/>
                  <a:t>At each round n, ad </a:t>
                </a:r>
                <a:r>
                  <a:rPr lang="en-US" dirty="0" err="1"/>
                  <a:t>i</a:t>
                </a:r>
                <a:r>
                  <a:rPr lang="en-US" dirty="0"/>
                  <a:t> gives reward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r>
                      <a:rPr lang="en-US" b="0" i="1"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𝑛</m:t>
                        </m:r>
                      </m:e>
                    </m:d>
                    <m:r>
                      <a:rPr lang="en-US" b="0" i="1" smtClean="0">
                        <a:latin typeface="Cambria Math" panose="02040503050406030204" pitchFamily="18" charset="0"/>
                      </a:rPr>
                      <m:t>=1</m:t>
                    </m:r>
                  </m:oMath>
                </a14:m>
                <a:r>
                  <a:rPr lang="en-US" dirty="0"/>
                  <a:t> if the user click on the add </a:t>
                </a:r>
                <a:r>
                  <a:rPr lang="en-US" dirty="0" err="1"/>
                  <a:t>i</a:t>
                </a:r>
                <a:r>
                  <a:rPr lang="en-US" dirty="0"/>
                  <a:t>, 0 if the user didn’t</a:t>
                </a:r>
              </a:p>
              <a:p>
                <a:pPr lvl="1">
                  <a:lnSpc>
                    <a:spcPct val="100000"/>
                  </a:lnSpc>
                </a:pPr>
                <a:r>
                  <a:rPr lang="en-US" dirty="0"/>
                  <a:t>Our goal is to maximize the total reward we get over many rounds</a:t>
                </a:r>
              </a:p>
            </p:txBody>
          </p:sp>
        </mc:Choice>
        <mc:Fallback>
          <p:sp>
            <p:nvSpPr>
              <p:cNvPr id="31" name="Content Placeholder 2">
                <a:extLst>
                  <a:ext uri="{FF2B5EF4-FFF2-40B4-BE49-F238E27FC236}">
                    <a16:creationId xmlns:a16="http://schemas.microsoft.com/office/drawing/2014/main" id="{EB0AB9B5-CB04-4006-AF89-1EB2A3D79771}"/>
                  </a:ext>
                </a:extLst>
              </p:cNvPr>
              <p:cNvSpPr>
                <a:spLocks noGrp="1" noRot="1" noChangeAspect="1" noMove="1" noResize="1" noEditPoints="1" noAdjustHandles="1" noChangeArrowheads="1" noChangeShapeType="1" noTextEdit="1"/>
              </p:cNvSpPr>
              <p:nvPr>
                <p:ph idx="1"/>
              </p:nvPr>
            </p:nvSpPr>
            <p:spPr>
              <a:xfrm>
                <a:off x="824549" y="2174664"/>
                <a:ext cx="10142482" cy="3759127"/>
              </a:xfrm>
              <a:blipFill>
                <a:blip r:embed="rId2"/>
                <a:stretch>
                  <a:fillRect t="-1299" r="-1142"/>
                </a:stretch>
              </a:blipFill>
            </p:spPr>
            <p:txBody>
              <a:bodyPr/>
              <a:lstStyle/>
              <a:p>
                <a:r>
                  <a:rPr lang="en-US">
                    <a:noFill/>
                  </a:rPr>
                  <a:t> </a:t>
                </a:r>
              </a:p>
            </p:txBody>
          </p:sp>
        </mc:Fallback>
      </mc:AlternateContent>
      <p:sp>
        <p:nvSpPr>
          <p:cNvPr id="5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5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252083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6CECD9-9D75-4596-A217-0E08FC7D73F8}"/>
              </a:ext>
            </a:extLst>
          </p:cNvPr>
          <p:cNvSpPr>
            <a:spLocks noGrp="1"/>
          </p:cNvSpPr>
          <p:nvPr>
            <p:ph type="title"/>
          </p:nvPr>
        </p:nvSpPr>
        <p:spPr>
          <a:xfrm>
            <a:off x="1224969" y="904818"/>
            <a:ext cx="9122584" cy="1325563"/>
          </a:xfrm>
        </p:spPr>
        <p:txBody>
          <a:bodyPr>
            <a:normAutofit/>
          </a:bodyPr>
          <a:lstStyle/>
          <a:p>
            <a:pPr marL="571500" indent="-571500">
              <a:buFont typeface="Wingdings" panose="05000000000000000000" pitchFamily="2" charset="2"/>
              <a:buChar char="q"/>
            </a:pPr>
            <a:r>
              <a:rPr lang="en-US" altLang="en-US" dirty="0"/>
              <a:t>Traditional A/B Testing</a:t>
            </a:r>
            <a:endParaRPr lang="en-US" dirty="0"/>
          </a:p>
        </p:txBody>
      </p:sp>
      <p:sp>
        <p:nvSpPr>
          <p:cNvPr id="31" name="Content Placeholder 2">
            <a:extLst>
              <a:ext uri="{FF2B5EF4-FFF2-40B4-BE49-F238E27FC236}">
                <a16:creationId xmlns:a16="http://schemas.microsoft.com/office/drawing/2014/main" id="{EB0AB9B5-CB04-4006-AF89-1EB2A3D79771}"/>
              </a:ext>
            </a:extLst>
          </p:cNvPr>
          <p:cNvSpPr>
            <a:spLocks noGrp="1"/>
          </p:cNvSpPr>
          <p:nvPr>
            <p:ph idx="1"/>
          </p:nvPr>
        </p:nvSpPr>
        <p:spPr>
          <a:xfrm>
            <a:off x="824549" y="2130786"/>
            <a:ext cx="10142482" cy="4062950"/>
          </a:xfrm>
        </p:spPr>
        <p:txBody>
          <a:bodyPr>
            <a:normAutofit/>
          </a:bodyPr>
          <a:lstStyle/>
          <a:p>
            <a:pPr lvl="1"/>
            <a:r>
              <a:rPr lang="en-US" dirty="0"/>
              <a:t>Predetermine number of time you need to play/collect data in order to establish statistical significance</a:t>
            </a:r>
          </a:p>
          <a:p>
            <a:pPr lvl="1"/>
            <a:r>
              <a:rPr lang="en-US" dirty="0"/>
              <a:t># of time needed is dependent on numerous things, like difference between win rates and each bandit</a:t>
            </a:r>
          </a:p>
          <a:p>
            <a:pPr lvl="1"/>
            <a:r>
              <a:rPr lang="en-US" dirty="0"/>
              <a:t>But if you knew that, you would not be doing the test</a:t>
            </a:r>
          </a:p>
          <a:p>
            <a:pPr lvl="1"/>
            <a:r>
              <a:rPr lang="en-US" dirty="0"/>
              <a:t>The important things is don’t stop the test early (sub-optimal solution)</a:t>
            </a:r>
          </a:p>
          <a:p>
            <a:pPr lvl="1"/>
            <a:r>
              <a:rPr lang="en-US" dirty="0"/>
              <a:t>Choosing small sample size results in non-convenient results.</a:t>
            </a:r>
          </a:p>
          <a:p>
            <a:pPr lvl="1"/>
            <a:r>
              <a:rPr lang="en-US" dirty="0"/>
              <a:t>Looking for method that is better than A/B test (creating sub-optimal solution)</a:t>
            </a:r>
          </a:p>
        </p:txBody>
      </p:sp>
      <p:sp>
        <p:nvSpPr>
          <p:cNvPr id="5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5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2153307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TotalTime>
  <Words>578</Words>
  <Application>Microsoft Office PowerPoint</Application>
  <PresentationFormat>Widescreen</PresentationFormat>
  <Paragraphs>97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 Math</vt:lpstr>
      <vt:lpstr>Courier New</vt:lpstr>
      <vt:lpstr>Wingdings</vt:lpstr>
      <vt:lpstr>Office Theme</vt:lpstr>
      <vt:lpstr>Reinforcement Learning</vt:lpstr>
      <vt:lpstr>Outline</vt:lpstr>
      <vt:lpstr>What is reinforcement learning?</vt:lpstr>
      <vt:lpstr>What is reinforcement learning?</vt:lpstr>
      <vt:lpstr>What is reinforcement learning?</vt:lpstr>
      <vt:lpstr>What is reinforcement learning?</vt:lpstr>
      <vt:lpstr>Multi-armed Bandit Problems</vt:lpstr>
      <vt:lpstr>Multi-armed Bandit Problems</vt:lpstr>
      <vt:lpstr>Traditional A/B Testing</vt:lpstr>
      <vt:lpstr>Upper Confidence Bound (UCB)</vt:lpstr>
      <vt:lpstr>PowerPoint Presentation</vt:lpstr>
      <vt:lpstr>Thompson Sampling</vt:lpstr>
      <vt:lpstr>PowerPoint Presentation</vt:lpstr>
      <vt:lpstr>Bayesian Inference</vt:lpstr>
      <vt:lpstr>Problem Definition for UCB and Thompson Sampling implementation </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Reinforcement Learning</dc:title>
  <dc:creator>Raziei, Zohreh</dc:creator>
  <cp:lastModifiedBy>Raziei, Zohreh</cp:lastModifiedBy>
  <cp:revision>49</cp:revision>
  <dcterms:created xsi:type="dcterms:W3CDTF">2019-04-03T05:32:19Z</dcterms:created>
  <dcterms:modified xsi:type="dcterms:W3CDTF">2019-04-04T00:23:38Z</dcterms:modified>
</cp:coreProperties>
</file>